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8"/>
  </p:notesMasterIdLst>
  <p:sldIdLst>
    <p:sldId id="340" r:id="rId2"/>
    <p:sldId id="341"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38" r:id="rId21"/>
    <p:sldId id="334" r:id="rId22"/>
    <p:sldId id="265" r:id="rId23"/>
    <p:sldId id="259" r:id="rId24"/>
    <p:sldId id="260" r:id="rId25"/>
    <p:sldId id="261" r:id="rId26"/>
    <p:sldId id="262" r:id="rId27"/>
    <p:sldId id="263" r:id="rId28"/>
    <p:sldId id="264" r:id="rId29"/>
    <p:sldId id="266" r:id="rId30"/>
    <p:sldId id="267" r:id="rId31"/>
    <p:sldId id="271" r:id="rId32"/>
    <p:sldId id="270" r:id="rId33"/>
    <p:sldId id="269" r:id="rId34"/>
    <p:sldId id="272" r:id="rId35"/>
    <p:sldId id="333" r:id="rId36"/>
    <p:sldId id="33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37" r:id="rId68"/>
    <p:sldId id="323" r:id="rId69"/>
    <p:sldId id="324" r:id="rId70"/>
    <p:sldId id="325" r:id="rId71"/>
    <p:sldId id="326" r:id="rId72"/>
    <p:sldId id="327" r:id="rId73"/>
    <p:sldId id="328" r:id="rId74"/>
    <p:sldId id="330" r:id="rId75"/>
    <p:sldId id="331" r:id="rId76"/>
    <p:sldId id="332"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showGuides="1">
      <p:cViewPr>
        <p:scale>
          <a:sx n="105" d="100"/>
          <a:sy n="105" d="100"/>
        </p:scale>
        <p:origin x="-2448" y="-856"/>
      </p:cViewPr>
      <p:guideLst>
        <p:guide orient="horz" pos="2160"/>
        <p:guide pos="568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0A8272-5474-6749-85C8-8052CB5D2A10}" type="datetimeFigureOut">
              <a:rPr lang="en-US" smtClean="0"/>
              <a:t>5/30/14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056B32-8175-D74D-9CCC-629D9AB726F1}" type="slidenum">
              <a:rPr lang="en-US" smtClean="0"/>
              <a:t>‹#›</a:t>
            </a:fld>
            <a:endParaRPr lang="en-US"/>
          </a:p>
        </p:txBody>
      </p:sp>
    </p:spTree>
    <p:extLst>
      <p:ext uri="{BB962C8B-B14F-4D97-AF65-F5344CB8AC3E}">
        <p14:creationId xmlns:p14="http://schemas.microsoft.com/office/powerpoint/2010/main" val="16480828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segue to Matthew will give </a:t>
            </a:r>
            <a:r>
              <a:rPr lang="en-US" baseline="0" dirty="0" smtClean="0"/>
              <a:t>you </a:t>
            </a:r>
            <a:r>
              <a:rPr lang="en-US" baseline="0" dirty="0" smtClean="0"/>
              <a:t>an overview of how the CPC website works, and how we aggregate data from presidential sites and libraries.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20</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 is an easy-to-use search</a:t>
            </a:r>
            <a:r>
              <a:rPr lang="en-US" baseline="0" dirty="0" smtClean="0"/>
              <a:t> portal, directing users to your sites.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29</a:t>
            </a:fld>
            <a:endParaRPr lang="en-US"/>
          </a:p>
        </p:txBody>
      </p:sp>
    </p:spTree>
    <p:extLst>
      <p:ext uri="{BB962C8B-B14F-4D97-AF65-F5344CB8AC3E}">
        <p14:creationId xmlns:p14="http://schemas.microsoft.com/office/powerpoint/2010/main" val="2182593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relevant results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31</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relevant results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32</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a:t>
            </a:r>
            <a:r>
              <a:rPr lang="en-US" baseline="0" smtClean="0"/>
              <a:t>relevant results</a:t>
            </a:r>
            <a:endParaRPr lang="en-US"/>
          </a:p>
        </p:txBody>
      </p:sp>
      <p:sp>
        <p:nvSpPr>
          <p:cNvPr id="4" name="Slide Number Placeholder 3"/>
          <p:cNvSpPr>
            <a:spLocks noGrp="1"/>
          </p:cNvSpPr>
          <p:nvPr>
            <p:ph type="sldNum" sz="quarter" idx="10"/>
          </p:nvPr>
        </p:nvSpPr>
        <p:spPr/>
        <p:txBody>
          <a:bodyPr/>
          <a:lstStyle/>
          <a:p>
            <a:fld id="{D7056B32-8175-D74D-9CCC-629D9AB726F1}" type="slidenum">
              <a:rPr lang="en-US" smtClean="0"/>
              <a:t>33</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 search; Author/Title/Subject;</a:t>
            </a:r>
            <a:r>
              <a:rPr lang="en-US" baseline="0" dirty="0" smtClean="0"/>
              <a:t> Facets (aspects of aggregated data); Advanced search; 11,000 records – site gets better as data increases.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34</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11,000 records; </a:t>
            </a:r>
            <a:r>
              <a:rPr lang="en-US" dirty="0" err="1" smtClean="0"/>
              <a:t>GItHub</a:t>
            </a:r>
            <a:r>
              <a:rPr lang="en-US" dirty="0" smtClean="0"/>
              <a:t>!! Collaboration; feature</a:t>
            </a:r>
            <a:r>
              <a:rPr lang="en-US" baseline="0" dirty="0" smtClean="0"/>
              <a:t> development</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35</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Amber will explain what is</a:t>
            </a:r>
            <a:r>
              <a:rPr lang="en-US" baseline="0" dirty="0" smtClean="0"/>
              <a:t> involved in partnering with CPC</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36</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relevant results.  CPC further groups and organizes data (e.g. date ranges)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52</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now Michael will talk to us about the larger vision of CPC</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67</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everyone!  I’m happy to give you an overview of how the CPC website </a:t>
            </a:r>
            <a:r>
              <a:rPr lang="en-US" baseline="0" dirty="0" smtClean="0"/>
              <a:t>works, the technology involved and some of the features of our site.</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21</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providing an</a:t>
            </a:r>
            <a:r>
              <a:rPr lang="en-US" baseline="0" dirty="0" smtClean="0"/>
              <a:t> aggregation of partner data, not interacting with partners’ own search engines.  This means there are no technological barriers to joining, and partners are free to continue to develop their online presence as they see fit.  We’re providing a simple, easy to use search engine to bring researches in contact with disparate collections.  </a:t>
            </a:r>
            <a:r>
              <a:rPr lang="en-US" i="1" baseline="0" dirty="0" smtClean="0"/>
              <a:t>Your</a:t>
            </a:r>
            <a:r>
              <a:rPr lang="en-US" baseline="0" dirty="0" smtClean="0"/>
              <a:t> site, </a:t>
            </a:r>
            <a:r>
              <a:rPr lang="en-US" i="1" baseline="0" dirty="0" smtClean="0"/>
              <a:t>your</a:t>
            </a:r>
            <a:r>
              <a:rPr lang="en-US" baseline="0" dirty="0" smtClean="0"/>
              <a:t> data, </a:t>
            </a:r>
            <a:r>
              <a:rPr lang="en-US" i="1" baseline="0" dirty="0" smtClean="0"/>
              <a:t>your</a:t>
            </a:r>
            <a:r>
              <a:rPr lang="en-US" baseline="0" dirty="0" smtClean="0"/>
              <a:t> items.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22</a:t>
            </a:fld>
            <a:endParaRPr lang="en-US"/>
          </a:p>
        </p:txBody>
      </p:sp>
    </p:spTree>
    <p:extLst>
      <p:ext uri="{BB962C8B-B14F-4D97-AF65-F5344CB8AC3E}">
        <p14:creationId xmlns:p14="http://schemas.microsoft.com/office/powerpoint/2010/main" val="348730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take a look at some</a:t>
            </a:r>
            <a:r>
              <a:rPr lang="en-US" baseline="0" dirty="0" smtClean="0"/>
              <a:t> of the technologies involved in this.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23</a:t>
            </a:fld>
            <a:endParaRPr lang="en-US"/>
          </a:p>
        </p:txBody>
      </p:sp>
    </p:spTree>
    <p:extLst>
      <p:ext uri="{BB962C8B-B14F-4D97-AF65-F5344CB8AC3E}">
        <p14:creationId xmlns:p14="http://schemas.microsoft.com/office/powerpoint/2010/main" val="996740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Off-the-shelf components, tried</a:t>
            </a:r>
            <a:r>
              <a:rPr lang="en-US" baseline="0" dirty="0" smtClean="0"/>
              <a:t> and tested code from Open Source community.</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24</a:t>
            </a:fld>
            <a:endParaRPr lang="en-US"/>
          </a:p>
        </p:txBody>
      </p:sp>
    </p:spTree>
    <p:extLst>
      <p:ext uri="{BB962C8B-B14F-4D97-AF65-F5344CB8AC3E}">
        <p14:creationId xmlns:p14="http://schemas.microsoft.com/office/powerpoint/2010/main" val="153486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Ruby</a:t>
            </a:r>
            <a:r>
              <a:rPr lang="en-US" baseline="0" dirty="0" smtClean="0"/>
              <a:t> on Rails is a well-known web framework, full-featured and easy to develop and maintain.  It provides the interface users see when they visit the CPC site.</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25</a:t>
            </a:fld>
            <a:endParaRPr lang="en-US"/>
          </a:p>
        </p:txBody>
      </p:sp>
    </p:spTree>
    <p:extLst>
      <p:ext uri="{BB962C8B-B14F-4D97-AF65-F5344CB8AC3E}">
        <p14:creationId xmlns:p14="http://schemas.microsoft.com/office/powerpoint/2010/main" val="1773965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Apache</a:t>
            </a:r>
            <a:r>
              <a:rPr lang="en-US" baseline="0" dirty="0" smtClean="0"/>
              <a:t> </a:t>
            </a:r>
            <a:r>
              <a:rPr lang="en-US" baseline="0" dirty="0" err="1" smtClean="0"/>
              <a:t>Solr</a:t>
            </a:r>
            <a:r>
              <a:rPr lang="en-US" baseline="0" dirty="0" smtClean="0"/>
              <a:t> is an open-source search engine, offering a powerful and flexible index for storing and seeking information.  All CPC data we receive from partners is indexed and user searches are returned and displayed to the browser.</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26</a:t>
            </a:fld>
            <a:endParaRPr lang="en-US"/>
          </a:p>
        </p:txBody>
      </p:sp>
    </p:spTree>
    <p:extLst>
      <p:ext uri="{BB962C8B-B14F-4D97-AF65-F5344CB8AC3E}">
        <p14:creationId xmlns:p14="http://schemas.microsoft.com/office/powerpoint/2010/main" val="4004150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Connecting</a:t>
            </a:r>
            <a:r>
              <a:rPr lang="en-US" baseline="0" dirty="0" smtClean="0"/>
              <a:t> these two frameworks is </a:t>
            </a:r>
            <a:r>
              <a:rPr lang="en-US" baseline="0" dirty="0" err="1" smtClean="0"/>
              <a:t>Blacklight</a:t>
            </a:r>
            <a:r>
              <a:rPr lang="en-US" baseline="0" dirty="0" smtClean="0"/>
              <a:t>, another Open-Source software package, built and maintained by librarians and library technologists.  It is commonly used as part of an Online Public Access Catalog, and we found it a good tool for CPC.</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27</a:t>
            </a:fld>
            <a:endParaRPr lang="en-US"/>
          </a:p>
        </p:txBody>
      </p:sp>
    </p:spTree>
    <p:extLst>
      <p:ext uri="{BB962C8B-B14F-4D97-AF65-F5344CB8AC3E}">
        <p14:creationId xmlns:p14="http://schemas.microsoft.com/office/powerpoint/2010/main" val="79111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have</a:t>
            </a:r>
            <a:r>
              <a:rPr lang="en-US" baseline="0" dirty="0" smtClean="0"/>
              <a:t> included Twitter’s Bootstrap styling library, which give the CPC site its look and feel.  Together these tools, built and tested by countless developers, give us what we sought: f</a:t>
            </a:r>
            <a:r>
              <a:rPr lang="en-US" dirty="0" smtClean="0"/>
              <a:t>ast,</a:t>
            </a:r>
            <a:r>
              <a:rPr lang="en-US" baseline="0" dirty="0" smtClean="0"/>
              <a:t> useful </a:t>
            </a:r>
            <a:r>
              <a:rPr lang="en-US" dirty="0" smtClean="0"/>
              <a:t>searching;</a:t>
            </a:r>
            <a:r>
              <a:rPr lang="en-US" baseline="0" dirty="0" smtClean="0"/>
              <a:t> a full-featured web site; </a:t>
            </a:r>
            <a:r>
              <a:rPr lang="en-US" b="1" baseline="0" dirty="0" smtClean="0"/>
              <a:t>mobile-friendly</a:t>
            </a:r>
            <a:r>
              <a:rPr lang="en-US" baseline="0" dirty="0" smtClean="0"/>
              <a:t>, responsive design.</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28</a:t>
            </a:fld>
            <a:endParaRPr lang="en-US"/>
          </a:p>
        </p:txBody>
      </p:sp>
    </p:spTree>
    <p:extLst>
      <p:ext uri="{BB962C8B-B14F-4D97-AF65-F5344CB8AC3E}">
        <p14:creationId xmlns:p14="http://schemas.microsoft.com/office/powerpoint/2010/main" val="4274050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5/30/14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3537128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5/30/14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253120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5/30/14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4171484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5/30/14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375306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145727-2C36-B843-9036-7A2F84DCAB42}" type="datetimeFigureOut">
              <a:rPr lang="en-US" smtClean="0"/>
              <a:t>5/30/14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111663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145727-2C36-B843-9036-7A2F84DCAB42}" type="datetimeFigureOut">
              <a:rPr lang="en-US" smtClean="0"/>
              <a:t>5/30/14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2587110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145727-2C36-B843-9036-7A2F84DCAB42}" type="datetimeFigureOut">
              <a:rPr lang="en-US" smtClean="0"/>
              <a:t>5/30/14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102432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145727-2C36-B843-9036-7A2F84DCAB42}" type="datetimeFigureOut">
              <a:rPr lang="en-US" smtClean="0"/>
              <a:t>5/30/14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435684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45727-2C36-B843-9036-7A2F84DCAB42}" type="datetimeFigureOut">
              <a:rPr lang="en-US" smtClean="0"/>
              <a:t>5/30/14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3913654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145727-2C36-B843-9036-7A2F84DCAB42}" type="datetimeFigureOut">
              <a:rPr lang="en-US" smtClean="0"/>
              <a:t>5/30/14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86889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145727-2C36-B843-9036-7A2F84DCAB42}" type="datetimeFigureOut">
              <a:rPr lang="en-US" smtClean="0"/>
              <a:t>5/30/14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1395125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145727-2C36-B843-9036-7A2F84DCAB42}" type="datetimeFigureOut">
              <a:rPr lang="en-US" smtClean="0"/>
              <a:t>5/30/14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A4DE6-EF23-674A-A18B-802AD9E4A337}" type="slidenum">
              <a:rPr lang="en-US" smtClean="0"/>
              <a:t>‹#›</a:t>
            </a:fld>
            <a:endParaRPr lang="en-US"/>
          </a:p>
        </p:txBody>
      </p:sp>
    </p:spTree>
    <p:extLst>
      <p:ext uri="{BB962C8B-B14F-4D97-AF65-F5344CB8AC3E}">
        <p14:creationId xmlns:p14="http://schemas.microsoft.com/office/powerpoint/2010/main" val="1889814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eg"/><Relationship Id="rId3" Type="http://schemas.openxmlformats.org/officeDocument/2006/relationships/image" Target="../media/image6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63846"/>
            <a:ext cx="8229600" cy="799562"/>
          </a:xfrm>
        </p:spPr>
        <p:txBody>
          <a:bodyPr>
            <a:normAutofit fontScale="90000"/>
          </a:bodyPr>
          <a:lstStyle/>
          <a:p>
            <a:r>
              <a:rPr lang="en-US" dirty="0"/>
              <a:t>Connecting Presidential Collections</a:t>
            </a:r>
            <a:br>
              <a:rPr lang="en-US" dirty="0"/>
            </a:br>
            <a:endParaRPr lang="en-US" dirty="0"/>
          </a:p>
        </p:txBody>
      </p:sp>
      <p:sp>
        <p:nvSpPr>
          <p:cNvPr id="3" name="Content Placeholder 2"/>
          <p:cNvSpPr>
            <a:spLocks noGrp="1"/>
          </p:cNvSpPr>
          <p:nvPr>
            <p:ph idx="1"/>
          </p:nvPr>
        </p:nvSpPr>
        <p:spPr>
          <a:xfrm>
            <a:off x="457200" y="2445716"/>
            <a:ext cx="8229600" cy="3680447"/>
          </a:xfrm>
        </p:spPr>
        <p:txBody>
          <a:bodyPr/>
          <a:lstStyle/>
          <a:p>
            <a:r>
              <a:rPr lang="en-US" dirty="0" smtClean="0"/>
              <a:t>Sheila </a:t>
            </a:r>
            <a:r>
              <a:rPr lang="en-US" dirty="0"/>
              <a:t>Blackford, Librarian</a:t>
            </a:r>
          </a:p>
          <a:p>
            <a:r>
              <a:rPr lang="en-US" dirty="0"/>
              <a:t>Matthew Stephens, Web Developer</a:t>
            </a:r>
          </a:p>
          <a:p>
            <a:r>
              <a:rPr lang="en-US" dirty="0"/>
              <a:t>Amber </a:t>
            </a:r>
            <a:r>
              <a:rPr lang="en-US" dirty="0" err="1"/>
              <a:t>Lautigar</a:t>
            </a:r>
            <a:r>
              <a:rPr lang="en-US" dirty="0"/>
              <a:t> Reichert, Web Developer</a:t>
            </a:r>
          </a:p>
          <a:p>
            <a:r>
              <a:rPr lang="en-US" dirty="0"/>
              <a:t>Michael Greco, Director of </a:t>
            </a:r>
            <a:r>
              <a:rPr lang="en-US" dirty="0" smtClean="0"/>
              <a:t>Information and Web </a:t>
            </a:r>
            <a:r>
              <a:rPr lang="en-US" dirty="0"/>
              <a:t>Services</a:t>
            </a:r>
          </a:p>
          <a:p>
            <a:endParaRPr lang="en-US" dirty="0"/>
          </a:p>
        </p:txBody>
      </p:sp>
    </p:spTree>
    <p:extLst>
      <p:ext uri="{BB962C8B-B14F-4D97-AF65-F5344CB8AC3E}">
        <p14:creationId xmlns:p14="http://schemas.microsoft.com/office/powerpoint/2010/main" val="12929311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tsunami.jpg"/>
          <p:cNvPicPr>
            <a:picLocks noGrp="1" noChangeAspect="1"/>
          </p:cNvPicPr>
          <p:nvPr>
            <p:ph idx="1"/>
          </p:nvPr>
        </p:nvPicPr>
        <p:blipFill>
          <a:blip r:embed="rId2">
            <a:extLst>
              <a:ext uri="{28A0092B-C50C-407E-A947-70E740481C1C}">
                <a14:useLocalDpi xmlns:a14="http://schemas.microsoft.com/office/drawing/2010/main" val="0"/>
              </a:ext>
            </a:extLst>
          </a:blip>
          <a:srcRect t="8472" b="8472"/>
          <a:stretch>
            <a:fillRect/>
          </a:stretch>
        </p:blipFill>
        <p:spPr/>
      </p:pic>
    </p:spTree>
    <p:extLst>
      <p:ext uri="{BB962C8B-B14F-4D97-AF65-F5344CB8AC3E}">
        <p14:creationId xmlns:p14="http://schemas.microsoft.com/office/powerpoint/2010/main" val="27865132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boats.jpg"/>
          <p:cNvPicPr>
            <a:picLocks noGrp="1" noChangeAspect="1"/>
          </p:cNvPicPr>
          <p:nvPr>
            <p:ph idx="1"/>
          </p:nvPr>
        </p:nvPicPr>
        <p:blipFill>
          <a:blip r:embed="rId2">
            <a:extLst>
              <a:ext uri="{28A0092B-C50C-407E-A947-70E740481C1C}">
                <a14:useLocalDpi xmlns:a14="http://schemas.microsoft.com/office/drawing/2010/main" val="0"/>
              </a:ext>
            </a:extLst>
          </a:blip>
          <a:srcRect t="17618" b="17618"/>
          <a:stretch>
            <a:fillRect/>
          </a:stretch>
        </p:blipFill>
        <p:spPr>
          <a:xfrm>
            <a:off x="457200" y="1117034"/>
            <a:ext cx="8229600" cy="5009129"/>
          </a:xfrm>
        </p:spPr>
      </p:pic>
    </p:spTree>
    <p:extLst>
      <p:ext uri="{BB962C8B-B14F-4D97-AF65-F5344CB8AC3E}">
        <p14:creationId xmlns:p14="http://schemas.microsoft.com/office/powerpoint/2010/main" val="34568041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_MG_4933.JPG"/>
          <p:cNvPicPr>
            <a:picLocks noGrp="1" noChangeAspect="1"/>
          </p:cNvPicPr>
          <p:nvPr>
            <p:ph idx="1"/>
          </p:nvPr>
        </p:nvPicPr>
        <p:blipFill>
          <a:blip r:embed="rId2">
            <a:extLst>
              <a:ext uri="{28A0092B-C50C-407E-A947-70E740481C1C}">
                <a14:useLocalDpi xmlns:a14="http://schemas.microsoft.com/office/drawing/2010/main" val="0"/>
              </a:ext>
            </a:extLst>
          </a:blip>
          <a:srcRect t="8782" b="8782"/>
          <a:stretch>
            <a:fillRect/>
          </a:stretch>
        </p:blipFill>
        <p:spPr/>
      </p:pic>
    </p:spTree>
    <p:extLst>
      <p:ext uri="{BB962C8B-B14F-4D97-AF65-F5344CB8AC3E}">
        <p14:creationId xmlns:p14="http://schemas.microsoft.com/office/powerpoint/2010/main" val="36721866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8" name="Content Placeholder 7" descr="newdog_imls.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457200" y="1246376"/>
            <a:ext cx="8229600" cy="4879788"/>
          </a:xfrm>
        </p:spPr>
      </p:pic>
    </p:spTree>
    <p:extLst>
      <p:ext uri="{BB962C8B-B14F-4D97-AF65-F5344CB8AC3E}">
        <p14:creationId xmlns:p14="http://schemas.microsoft.com/office/powerpoint/2010/main" val="32290408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possible.jpg"/>
          <p:cNvPicPr>
            <a:picLocks noGrp="1" noChangeAspect="1"/>
          </p:cNvPicPr>
          <p:nvPr>
            <p:ph idx="1"/>
          </p:nvPr>
        </p:nvPicPr>
        <p:blipFill>
          <a:blip r:embed="rId2">
            <a:extLst>
              <a:ext uri="{28A0092B-C50C-407E-A947-70E740481C1C}">
                <a14:useLocalDpi xmlns:a14="http://schemas.microsoft.com/office/drawing/2010/main" val="0"/>
              </a:ext>
            </a:extLst>
          </a:blip>
          <a:srcRect l="-25460" r="-25460"/>
          <a:stretch>
            <a:fillRect/>
          </a:stretch>
        </p:blipFill>
        <p:spPr>
          <a:xfrm>
            <a:off x="457200" y="1316924"/>
            <a:ext cx="8229600" cy="4809239"/>
          </a:xfrm>
        </p:spPr>
      </p:pic>
    </p:spTree>
    <p:extLst>
      <p:ext uri="{BB962C8B-B14F-4D97-AF65-F5344CB8AC3E}">
        <p14:creationId xmlns:p14="http://schemas.microsoft.com/office/powerpoint/2010/main" val="19557187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RS3J8141.jpg"/>
          <p:cNvPicPr>
            <a:picLocks noGrp="1" noChangeAspect="1"/>
          </p:cNvPicPr>
          <p:nvPr>
            <p:ph idx="1"/>
          </p:nvPr>
        </p:nvPicPr>
        <p:blipFill>
          <a:blip r:embed="rId2">
            <a:extLst>
              <a:ext uri="{28A0092B-C50C-407E-A947-70E740481C1C}">
                <a14:useLocalDpi xmlns:a14="http://schemas.microsoft.com/office/drawing/2010/main" val="0"/>
              </a:ext>
            </a:extLst>
          </a:blip>
          <a:srcRect t="8774" b="8774"/>
          <a:stretch>
            <a:fillRect/>
          </a:stretch>
        </p:blipFill>
        <p:spPr/>
      </p:pic>
    </p:spTree>
    <p:extLst>
      <p:ext uri="{BB962C8B-B14F-4D97-AF65-F5344CB8AC3E}">
        <p14:creationId xmlns:p14="http://schemas.microsoft.com/office/powerpoint/2010/main" val="21149142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8" name="Content Placeholder 7" descr="logo_partners.jpg"/>
          <p:cNvPicPr>
            <a:picLocks noGrp="1" noChangeAspect="1"/>
          </p:cNvPicPr>
          <p:nvPr>
            <p:ph idx="1"/>
          </p:nvPr>
        </p:nvPicPr>
        <p:blipFill>
          <a:blip r:embed="rId2">
            <a:extLst>
              <a:ext uri="{28A0092B-C50C-407E-A947-70E740481C1C}">
                <a14:useLocalDpi xmlns:a14="http://schemas.microsoft.com/office/drawing/2010/main" val="0"/>
              </a:ext>
            </a:extLst>
          </a:blip>
          <a:srcRect l="-13035" r="-13035"/>
          <a:stretch>
            <a:fillRect/>
          </a:stretch>
        </p:blipFill>
        <p:spPr>
          <a:xfrm>
            <a:off x="457200" y="1328682"/>
            <a:ext cx="8229600" cy="4797481"/>
          </a:xfrm>
        </p:spPr>
      </p:pic>
      <p:pic>
        <p:nvPicPr>
          <p:cNvPr id="3" name="Picture 2" descr="sixthflo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399" y="1638352"/>
            <a:ext cx="3835400" cy="1003300"/>
          </a:xfrm>
          <a:prstGeom prst="rect">
            <a:avLst/>
          </a:prstGeom>
        </p:spPr>
      </p:pic>
    </p:spTree>
    <p:extLst>
      <p:ext uri="{BB962C8B-B14F-4D97-AF65-F5344CB8AC3E}">
        <p14:creationId xmlns:p14="http://schemas.microsoft.com/office/powerpoint/2010/main" val="36245373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traffic.jpg"/>
          <p:cNvPicPr>
            <a:picLocks noGrp="1" noChangeAspect="1"/>
          </p:cNvPicPr>
          <p:nvPr>
            <p:ph idx="1"/>
          </p:nvPr>
        </p:nvPicPr>
        <p:blipFill>
          <a:blip r:embed="rId2">
            <a:extLst>
              <a:ext uri="{28A0092B-C50C-407E-A947-70E740481C1C}">
                <a14:useLocalDpi xmlns:a14="http://schemas.microsoft.com/office/drawing/2010/main" val="0"/>
              </a:ext>
            </a:extLst>
          </a:blip>
          <a:srcRect t="6855" b="6855"/>
          <a:stretch>
            <a:fillRect/>
          </a:stretch>
        </p:blipFill>
        <p:spPr>
          <a:xfrm>
            <a:off x="457200" y="1363958"/>
            <a:ext cx="8229600" cy="4762206"/>
          </a:xfrm>
        </p:spPr>
      </p:pic>
    </p:spTree>
    <p:extLst>
      <p:ext uri="{BB962C8B-B14F-4D97-AF65-F5344CB8AC3E}">
        <p14:creationId xmlns:p14="http://schemas.microsoft.com/office/powerpoint/2010/main" val="939861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8" name="Content Placeholder 7" descr="newdog_imls.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457200" y="1246376"/>
            <a:ext cx="8229600" cy="4879788"/>
          </a:xfrm>
        </p:spPr>
      </p:pic>
    </p:spTree>
    <p:extLst>
      <p:ext uri="{BB962C8B-B14F-4D97-AF65-F5344CB8AC3E}">
        <p14:creationId xmlns:p14="http://schemas.microsoft.com/office/powerpoint/2010/main" val="24502969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join_us.jpg"/>
          <p:cNvPicPr>
            <a:picLocks noGrp="1" noChangeAspect="1"/>
          </p:cNvPicPr>
          <p:nvPr>
            <p:ph idx="1"/>
          </p:nvPr>
        </p:nvPicPr>
        <p:blipFill>
          <a:blip r:embed="rId2">
            <a:extLst>
              <a:ext uri="{28A0092B-C50C-407E-A947-70E740481C1C}">
                <a14:useLocalDpi xmlns:a14="http://schemas.microsoft.com/office/drawing/2010/main" val="0"/>
              </a:ext>
            </a:extLst>
          </a:blip>
          <a:srcRect t="9685" b="9685"/>
          <a:stretch>
            <a:fillRect/>
          </a:stretch>
        </p:blipFill>
        <p:spPr>
          <a:xfrm>
            <a:off x="457200" y="2128838"/>
            <a:ext cx="8229600" cy="3997325"/>
          </a:xfrm>
        </p:spPr>
      </p:pic>
    </p:spTree>
    <p:extLst>
      <p:ext uri="{BB962C8B-B14F-4D97-AF65-F5344CB8AC3E}">
        <p14:creationId xmlns:p14="http://schemas.microsoft.com/office/powerpoint/2010/main" val="5255435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77671"/>
          </a:xfrm>
        </p:spPr>
        <p:txBody>
          <a:bodyPr>
            <a:normAutofit fontScale="90000"/>
          </a:bodyPr>
          <a:lstStyle/>
          <a:p>
            <a:r>
              <a:rPr lang="en-US" sz="2000" dirty="0" smtClean="0"/>
              <a:t/>
            </a:r>
            <a:br>
              <a:rPr lang="en-US" sz="2000" dirty="0" smtClean="0"/>
            </a:br>
            <a:r>
              <a:rPr lang="en-US" sz="2000" dirty="0"/>
              <a:t/>
            </a:r>
            <a:br>
              <a:rPr lang="en-US" sz="2000" dirty="0"/>
            </a:br>
            <a:r>
              <a:rPr lang="en-US" sz="2000" dirty="0" smtClean="0"/>
              <a:t/>
            </a:r>
            <a:br>
              <a:rPr lang="en-US" sz="2000" dirty="0" smtClean="0"/>
            </a:br>
            <a:endParaRPr lang="en-US" sz="2000" dirty="0"/>
          </a:p>
        </p:txBody>
      </p:sp>
      <p:pic>
        <p:nvPicPr>
          <p:cNvPr id="4" name="Content Placeholder 3" descr="Cogill image of Center 10-6-02_small.JPG"/>
          <p:cNvPicPr>
            <a:picLocks noGrp="1" noChangeAspect="1"/>
          </p:cNvPicPr>
          <p:nvPr>
            <p:ph idx="1"/>
          </p:nvPr>
        </p:nvPicPr>
        <p:blipFill>
          <a:blip r:embed="rId2">
            <a:extLst>
              <a:ext uri="{28A0092B-C50C-407E-A947-70E740481C1C}">
                <a14:useLocalDpi xmlns:a14="http://schemas.microsoft.com/office/drawing/2010/main" val="0"/>
              </a:ext>
            </a:extLst>
          </a:blip>
          <a:srcRect t="13653" b="13653"/>
          <a:stretch>
            <a:fillRect/>
          </a:stretch>
        </p:blipFill>
        <p:spPr>
          <a:xfrm>
            <a:off x="457200" y="1305166"/>
            <a:ext cx="8229600" cy="4632084"/>
          </a:xfrm>
        </p:spPr>
      </p:pic>
    </p:spTree>
    <p:extLst>
      <p:ext uri="{BB962C8B-B14F-4D97-AF65-F5344CB8AC3E}">
        <p14:creationId xmlns:p14="http://schemas.microsoft.com/office/powerpoint/2010/main" val="12754156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a:t>
            </a:r>
            <a:endParaRPr lang="en-US" dirty="0"/>
          </a:p>
        </p:txBody>
      </p:sp>
      <p:pic>
        <p:nvPicPr>
          <p:cNvPr id="4" name="Content Placeholder 3" descr="segway.jpg"/>
          <p:cNvPicPr>
            <a:picLocks noGrp="1" noChangeAspect="1"/>
          </p:cNvPicPr>
          <p:nvPr>
            <p:ph idx="1"/>
          </p:nvPr>
        </p:nvPicPr>
        <p:blipFill>
          <a:blip r:embed="rId3">
            <a:extLst>
              <a:ext uri="{28A0092B-C50C-407E-A947-70E740481C1C}">
                <a14:useLocalDpi xmlns:a14="http://schemas.microsoft.com/office/drawing/2010/main" val="0"/>
              </a:ext>
            </a:extLst>
          </a:blip>
          <a:srcRect l="-25939" r="-25939"/>
          <a:stretch>
            <a:fillRect/>
          </a:stretch>
        </p:blipFill>
        <p:spPr>
          <a:xfrm>
            <a:off x="457200" y="1588105"/>
            <a:ext cx="4657913" cy="4525963"/>
          </a:xfrm>
        </p:spPr>
      </p:pic>
      <p:sp>
        <p:nvSpPr>
          <p:cNvPr id="3" name="TextBox 2"/>
          <p:cNvSpPr txBox="1"/>
          <p:nvPr/>
        </p:nvSpPr>
        <p:spPr>
          <a:xfrm>
            <a:off x="5326773" y="3456926"/>
            <a:ext cx="2551149" cy="461665"/>
          </a:xfrm>
          <a:prstGeom prst="rect">
            <a:avLst/>
          </a:prstGeom>
          <a:noFill/>
        </p:spPr>
        <p:txBody>
          <a:bodyPr wrap="none" rtlCol="0">
            <a:spAutoFit/>
          </a:bodyPr>
          <a:lstStyle/>
          <a:p>
            <a:r>
              <a:rPr lang="en-US" sz="2400" dirty="0" smtClean="0"/>
              <a:t>Matthew Stephens</a:t>
            </a:r>
            <a:endParaRPr lang="en-US" sz="2400" dirty="0"/>
          </a:p>
        </p:txBody>
      </p:sp>
    </p:spTree>
    <p:extLst>
      <p:ext uri="{BB962C8B-B14F-4D97-AF65-F5344CB8AC3E}">
        <p14:creationId xmlns:p14="http://schemas.microsoft.com/office/powerpoint/2010/main" val="5610342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How are we doing this?</a:t>
            </a:r>
            <a:endParaRPr lang="en-US" dirty="0"/>
          </a:p>
        </p:txBody>
      </p:sp>
      <p:sp>
        <p:nvSpPr>
          <p:cNvPr id="3" name="Content Placeholder 2"/>
          <p:cNvSpPr>
            <a:spLocks noGrp="1"/>
          </p:cNvSpPr>
          <p:nvPr>
            <p:ph idx="1"/>
          </p:nvPr>
        </p:nvSpPr>
        <p:spPr/>
        <p:txBody>
          <a:bodyPr anchor="ctr"/>
          <a:lstStyle/>
          <a:p>
            <a:pPr marL="0" indent="0" algn="ctr">
              <a:buNone/>
            </a:pPr>
            <a:endParaRPr lang="en-US" dirty="0"/>
          </a:p>
        </p:txBody>
      </p:sp>
    </p:spTree>
    <p:extLst>
      <p:ext uri="{BB962C8B-B14F-4D97-AF65-F5344CB8AC3E}">
        <p14:creationId xmlns:p14="http://schemas.microsoft.com/office/powerpoint/2010/main" val="32915050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What we’re doing</a:t>
            </a:r>
            <a:endParaRPr lang="en-US" dirty="0"/>
          </a:p>
        </p:txBody>
      </p:sp>
      <p:sp>
        <p:nvSpPr>
          <p:cNvPr id="3" name="Content Placeholder 2"/>
          <p:cNvSpPr>
            <a:spLocks noGrp="1"/>
          </p:cNvSpPr>
          <p:nvPr>
            <p:ph idx="1"/>
          </p:nvPr>
        </p:nvSpPr>
        <p:spPr/>
        <p:txBody>
          <a:bodyPr/>
          <a:lstStyle/>
          <a:p>
            <a:pPr marL="0" indent="0" algn="ctr">
              <a:buNone/>
            </a:pPr>
            <a:endParaRPr lang="en-US" sz="2000" dirty="0" smtClean="0"/>
          </a:p>
          <a:p>
            <a:pPr marL="0" indent="0" algn="ctr">
              <a:buNone/>
            </a:pPr>
            <a:r>
              <a:rPr lang="en-US" dirty="0" smtClean="0"/>
              <a:t>Data aggregation vs. site aggregation</a:t>
            </a:r>
          </a:p>
        </p:txBody>
      </p:sp>
      <p:pic>
        <p:nvPicPr>
          <p:cNvPr id="4" name="Picture 3"/>
          <p:cNvPicPr>
            <a:picLocks noChangeAspect="1"/>
          </p:cNvPicPr>
          <p:nvPr/>
        </p:nvPicPr>
        <p:blipFill>
          <a:blip r:embed="rId3"/>
          <a:stretch>
            <a:fillRect/>
          </a:stretch>
        </p:blipFill>
        <p:spPr>
          <a:xfrm>
            <a:off x="1904938" y="2963535"/>
            <a:ext cx="5385568" cy="3027256"/>
          </a:xfrm>
          <a:prstGeom prst="rect">
            <a:avLst/>
          </a:prstGeom>
        </p:spPr>
      </p:pic>
    </p:spTree>
    <p:extLst>
      <p:ext uri="{BB962C8B-B14F-4D97-AF65-F5344CB8AC3E}">
        <p14:creationId xmlns:p14="http://schemas.microsoft.com/office/powerpoint/2010/main" val="34504807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The Technology</a:t>
            </a:r>
            <a:endParaRPr lang="en-US" dirty="0"/>
          </a:p>
        </p:txBody>
      </p:sp>
      <p:pic>
        <p:nvPicPr>
          <p:cNvPr id="4" name="Content Placeholder 3" descr="businessman-with-wire-mess.jpg"/>
          <p:cNvPicPr>
            <a:picLocks noGrp="1" noChangeAspect="1"/>
          </p:cNvPicPr>
          <p:nvPr>
            <p:ph idx="1"/>
          </p:nvPr>
        </p:nvPicPr>
        <p:blipFill>
          <a:blip r:embed="rId3">
            <a:extLst>
              <a:ext uri="{28A0092B-C50C-407E-A947-70E740481C1C}">
                <a14:useLocalDpi xmlns:a14="http://schemas.microsoft.com/office/drawing/2010/main" val="0"/>
              </a:ext>
            </a:extLst>
          </a:blip>
          <a:srcRect l="2947" r="2947"/>
          <a:stretch>
            <a:fillRect/>
          </a:stretch>
        </p:blipFill>
        <p:spPr/>
      </p:pic>
    </p:spTree>
    <p:extLst>
      <p:ext uri="{BB962C8B-B14F-4D97-AF65-F5344CB8AC3E}">
        <p14:creationId xmlns:p14="http://schemas.microsoft.com/office/powerpoint/2010/main" val="280400797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The Technology</a:t>
            </a:r>
            <a:endParaRPr lang="en-US" dirty="0"/>
          </a:p>
        </p:txBody>
      </p:sp>
      <p:sp>
        <p:nvSpPr>
          <p:cNvPr id="16" name="Content Placeholder 15"/>
          <p:cNvSpPr>
            <a:spLocks noGrp="1"/>
          </p:cNvSpPr>
          <p:nvPr>
            <p:ph idx="1"/>
          </p:nvPr>
        </p:nvSpPr>
        <p:spPr/>
        <p:txBody>
          <a:bodyPr/>
          <a:lstStyle/>
          <a:p>
            <a:endParaRPr lang="en-US"/>
          </a:p>
        </p:txBody>
      </p:sp>
    </p:spTree>
    <p:extLst>
      <p:ext uri="{BB962C8B-B14F-4D97-AF65-F5344CB8AC3E}">
        <p14:creationId xmlns:p14="http://schemas.microsoft.com/office/powerpoint/2010/main" val="16953934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924584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589" y="1685864"/>
            <a:ext cx="3740990" cy="1886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4216875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589" y="1685864"/>
            <a:ext cx="3740990" cy="1886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Content Placeholder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593378"/>
            <a:ext cx="3740990" cy="1242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77354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589" y="1685864"/>
            <a:ext cx="3740990" cy="1886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Content Placeholder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593378"/>
            <a:ext cx="3740990" cy="1242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0944" y="4186105"/>
            <a:ext cx="205028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19202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endParaRPr lang="en-US" dirty="0"/>
          </a:p>
        </p:txBody>
      </p:sp>
      <p:pic>
        <p:nvPicPr>
          <p:cNvPr id="4" name="Content Placeholder 3"/>
          <p:cNvPicPr>
            <a:picLocks noGrp="1" noChangeAspect="1"/>
          </p:cNvPicPr>
          <p:nvPr>
            <p:ph idx="1"/>
          </p:nvPr>
        </p:nvPicPr>
        <p:blipFill>
          <a:blip r:embed="rId3"/>
          <a:srcRect l="-51057" r="-51057"/>
          <a:stretch>
            <a:fillRect/>
          </a:stretch>
        </p:blipFill>
        <p:spPr/>
      </p:pic>
    </p:spTree>
    <p:extLst>
      <p:ext uri="{BB962C8B-B14F-4D97-AF65-F5344CB8AC3E}">
        <p14:creationId xmlns:p14="http://schemas.microsoft.com/office/powerpoint/2010/main" val="10551736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5" name="Content Placeholder 4" descr="PRP.jpg"/>
          <p:cNvPicPr>
            <a:picLocks noGrp="1" noChangeAspect="1"/>
          </p:cNvPicPr>
          <p:nvPr>
            <p:ph idx="1"/>
          </p:nvPr>
        </p:nvPicPr>
        <p:blipFill>
          <a:blip r:embed="rId2">
            <a:extLst>
              <a:ext uri="{28A0092B-C50C-407E-A947-70E740481C1C}">
                <a14:useLocalDpi xmlns:a14="http://schemas.microsoft.com/office/drawing/2010/main" val="0"/>
              </a:ext>
            </a:extLst>
          </a:blip>
          <a:srcRect l="-18057" r="-18057"/>
          <a:stretch>
            <a:fillRect/>
          </a:stretch>
        </p:blipFill>
        <p:spPr>
          <a:xfrm>
            <a:off x="457199" y="1246375"/>
            <a:ext cx="8229600" cy="4621107"/>
          </a:xfrm>
        </p:spPr>
      </p:pic>
    </p:spTree>
    <p:extLst>
      <p:ext uri="{BB962C8B-B14F-4D97-AF65-F5344CB8AC3E}">
        <p14:creationId xmlns:p14="http://schemas.microsoft.com/office/powerpoint/2010/main" val="40326163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lstStyle/>
          <a:p>
            <a:pPr marL="0" indent="0" algn="ctr">
              <a:buNone/>
            </a:pPr>
            <a:endParaRPr lang="en-US" dirty="0" smtClean="0"/>
          </a:p>
        </p:txBody>
      </p:sp>
    </p:spTree>
    <p:extLst>
      <p:ext uri="{BB962C8B-B14F-4D97-AF65-F5344CB8AC3E}">
        <p14:creationId xmlns:p14="http://schemas.microsoft.com/office/powerpoint/2010/main" val="271775960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nchor="ctr"/>
          <a:lstStyle/>
          <a:p>
            <a:r>
              <a:rPr lang="en-US" dirty="0" smtClean="0"/>
              <a:t>Convert records to XML</a:t>
            </a:r>
          </a:p>
          <a:p>
            <a:r>
              <a:rPr lang="en-US" dirty="0" smtClean="0"/>
              <a:t> </a:t>
            </a:r>
          </a:p>
          <a:p>
            <a:r>
              <a:rPr lang="en-US" dirty="0" smtClean="0"/>
              <a:t> </a:t>
            </a:r>
          </a:p>
        </p:txBody>
      </p:sp>
    </p:spTree>
    <p:extLst>
      <p:ext uri="{BB962C8B-B14F-4D97-AF65-F5344CB8AC3E}">
        <p14:creationId xmlns:p14="http://schemas.microsoft.com/office/powerpoint/2010/main" val="146902640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nchor="ctr"/>
          <a:lstStyle/>
          <a:p>
            <a:r>
              <a:rPr lang="en-US" dirty="0" smtClean="0"/>
              <a:t>Convert records to XML</a:t>
            </a:r>
          </a:p>
          <a:p>
            <a:r>
              <a:rPr lang="en-US" dirty="0" smtClean="0"/>
              <a:t>Use authoritative names</a:t>
            </a:r>
          </a:p>
          <a:p>
            <a:r>
              <a:rPr lang="en-US" dirty="0" smtClean="0"/>
              <a:t> </a:t>
            </a:r>
          </a:p>
        </p:txBody>
      </p:sp>
    </p:spTree>
    <p:extLst>
      <p:ext uri="{BB962C8B-B14F-4D97-AF65-F5344CB8AC3E}">
        <p14:creationId xmlns:p14="http://schemas.microsoft.com/office/powerpoint/2010/main" val="265977222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nchor="ctr"/>
          <a:lstStyle/>
          <a:p>
            <a:r>
              <a:rPr lang="en-US" dirty="0" smtClean="0"/>
              <a:t>Convert records to XML</a:t>
            </a:r>
          </a:p>
          <a:p>
            <a:r>
              <a:rPr lang="en-US" dirty="0" smtClean="0"/>
              <a:t>Use authoritative names</a:t>
            </a:r>
          </a:p>
          <a:p>
            <a:r>
              <a:rPr lang="en-US" dirty="0" smtClean="0"/>
              <a:t>Fast &amp; powerful search engine</a:t>
            </a:r>
          </a:p>
        </p:txBody>
      </p:sp>
    </p:spTree>
    <p:extLst>
      <p:ext uri="{BB962C8B-B14F-4D97-AF65-F5344CB8AC3E}">
        <p14:creationId xmlns:p14="http://schemas.microsoft.com/office/powerpoint/2010/main" val="9710697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Demo!</a:t>
            </a:r>
            <a:endParaRPr lang="en-US" dirty="0"/>
          </a:p>
        </p:txBody>
      </p:sp>
      <p:pic>
        <p:nvPicPr>
          <p:cNvPr id="19" name="Content Placeholder 18"/>
          <p:cNvPicPr>
            <a:picLocks noGrp="1" noChangeAspect="1"/>
          </p:cNvPicPr>
          <p:nvPr>
            <p:ph idx="1"/>
          </p:nvPr>
        </p:nvPicPr>
        <p:blipFill>
          <a:blip r:embed="rId3"/>
          <a:srcRect l="3296" r="3296"/>
          <a:stretch>
            <a:fillRect/>
          </a:stretch>
        </p:blipFill>
        <p:spPr/>
      </p:pic>
    </p:spTree>
    <p:extLst>
      <p:ext uri="{BB962C8B-B14F-4D97-AF65-F5344CB8AC3E}">
        <p14:creationId xmlns:p14="http://schemas.microsoft.com/office/powerpoint/2010/main" val="139447477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Be sociable, share!</a:t>
            </a:r>
            <a:endParaRPr lang="en-US" dirty="0"/>
          </a:p>
        </p:txBody>
      </p:sp>
      <p:pic>
        <p:nvPicPr>
          <p:cNvPr id="19" name="Content Placeholder 1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29019"/>
            <a:ext cx="8229600" cy="4068325"/>
          </a:xfrm>
        </p:spPr>
      </p:pic>
    </p:spTree>
    <p:extLst>
      <p:ext uri="{BB962C8B-B14F-4D97-AF65-F5344CB8AC3E}">
        <p14:creationId xmlns:p14="http://schemas.microsoft.com/office/powerpoint/2010/main" val="253438216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a:t>
            </a:r>
            <a:endParaRPr lang="en-US" dirty="0"/>
          </a:p>
        </p:txBody>
      </p:sp>
      <p:pic>
        <p:nvPicPr>
          <p:cNvPr id="4" name="Content Placeholder 3" descr="segway.jpg"/>
          <p:cNvPicPr>
            <a:picLocks noGrp="1" noChangeAspect="1"/>
          </p:cNvPicPr>
          <p:nvPr>
            <p:ph idx="1"/>
          </p:nvPr>
        </p:nvPicPr>
        <p:blipFill>
          <a:blip r:embed="rId3">
            <a:extLst>
              <a:ext uri="{28A0092B-C50C-407E-A947-70E740481C1C}">
                <a14:useLocalDpi xmlns:a14="http://schemas.microsoft.com/office/drawing/2010/main" val="0"/>
              </a:ext>
            </a:extLst>
          </a:blip>
          <a:srcRect l="-25939" r="-25939"/>
          <a:stretch>
            <a:fillRect/>
          </a:stretch>
        </p:blipFill>
        <p:spPr>
          <a:xfrm>
            <a:off x="457200" y="1588105"/>
            <a:ext cx="4657913" cy="4525963"/>
          </a:xfrm>
        </p:spPr>
      </p:pic>
      <p:sp>
        <p:nvSpPr>
          <p:cNvPr id="3" name="TextBox 2"/>
          <p:cNvSpPr txBox="1"/>
          <p:nvPr/>
        </p:nvSpPr>
        <p:spPr>
          <a:xfrm>
            <a:off x="5326773" y="3456926"/>
            <a:ext cx="3225763" cy="461665"/>
          </a:xfrm>
          <a:prstGeom prst="rect">
            <a:avLst/>
          </a:prstGeom>
          <a:noFill/>
        </p:spPr>
        <p:txBody>
          <a:bodyPr wrap="none" rtlCol="0">
            <a:spAutoFit/>
          </a:bodyPr>
          <a:lstStyle/>
          <a:p>
            <a:r>
              <a:rPr lang="en-US" sz="2400" dirty="0" smtClean="0"/>
              <a:t>Amber </a:t>
            </a:r>
            <a:r>
              <a:rPr lang="en-US" sz="2400" dirty="0" err="1" smtClean="0"/>
              <a:t>Lautigar</a:t>
            </a:r>
            <a:r>
              <a:rPr lang="en-US" sz="2400" dirty="0" smtClean="0"/>
              <a:t> Reichert</a:t>
            </a:r>
            <a:endParaRPr lang="en-US" sz="2400" dirty="0"/>
          </a:p>
        </p:txBody>
      </p:sp>
    </p:spTree>
    <p:extLst>
      <p:ext uri="{BB962C8B-B14F-4D97-AF65-F5344CB8AC3E}">
        <p14:creationId xmlns:p14="http://schemas.microsoft.com/office/powerpoint/2010/main" val="11127313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8307" y="1379880"/>
            <a:ext cx="6200256" cy="4650192"/>
          </a:xfrm>
          <a:prstGeom prst="rect">
            <a:avLst/>
          </a:prstGeom>
        </p:spPr>
      </p:pic>
    </p:spTree>
    <p:extLst>
      <p:ext uri="{BB962C8B-B14F-4D97-AF65-F5344CB8AC3E}">
        <p14:creationId xmlns:p14="http://schemas.microsoft.com/office/powerpoint/2010/main" val="16692480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156"/>
            <a:ext cx="8229600" cy="1143000"/>
          </a:xfrm>
        </p:spPr>
        <p:txBody>
          <a:bodyPr>
            <a:noAutofit/>
          </a:bodyPr>
          <a:lstStyle/>
          <a:p>
            <a:r>
              <a:rPr lang="en-US" sz="12000" dirty="0" smtClean="0"/>
              <a:t>Metadata</a:t>
            </a:r>
            <a:endParaRPr lang="en-US" sz="12000" dirty="0"/>
          </a:p>
        </p:txBody>
      </p:sp>
    </p:spTree>
    <p:extLst>
      <p:ext uri="{BB962C8B-B14F-4D97-AF65-F5344CB8AC3E}">
        <p14:creationId xmlns:p14="http://schemas.microsoft.com/office/powerpoint/2010/main" val="231681537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030" y="7066709"/>
            <a:ext cx="6088927" cy="369332"/>
          </a:xfrm>
          <a:prstGeom prst="rect">
            <a:avLst/>
          </a:prstGeom>
          <a:noFill/>
        </p:spPr>
        <p:txBody>
          <a:bodyPr wrap="none" rtlCol="0">
            <a:spAutoFit/>
          </a:bodyPr>
          <a:lstStyle/>
          <a:p>
            <a:r>
              <a:rPr lang="en-US" dirty="0"/>
              <a:t>http://</a:t>
            </a:r>
            <a:r>
              <a:rPr lang="en-US" dirty="0" err="1"/>
              <a:t>www.knuckletattoos.co.uk</a:t>
            </a:r>
            <a:r>
              <a:rPr lang="en-US" dirty="0"/>
              <a:t>/tattoo/metadata/#metadata</a:t>
            </a:r>
          </a:p>
        </p:txBody>
      </p:sp>
      <p:pic>
        <p:nvPicPr>
          <p:cNvPr id="3" name="Picture 2" descr="psl-ppt-vanillaIceMeta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75" y="-13527"/>
            <a:ext cx="11025423" cy="6894565"/>
          </a:xfrm>
          <a:prstGeom prst="rect">
            <a:avLst/>
          </a:prstGeom>
        </p:spPr>
      </p:pic>
    </p:spTree>
    <p:extLst>
      <p:ext uri="{BB962C8B-B14F-4D97-AF65-F5344CB8AC3E}">
        <p14:creationId xmlns:p14="http://schemas.microsoft.com/office/powerpoint/2010/main" val="9233780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913"/>
            <a:ext cx="8229600" cy="752528"/>
          </a:xfrm>
        </p:spPr>
        <p:txBody>
          <a:bodyPr>
            <a:normAutofit fontScale="90000"/>
          </a:bodyPr>
          <a:lstStyle/>
          <a:p>
            <a:r>
              <a:rPr lang="en-US" dirty="0" smtClean="0"/>
              <a:t>           </a:t>
            </a:r>
            <a:r>
              <a:rPr lang="en-US" dirty="0" err="1"/>
              <a:t>p</a:t>
            </a:r>
            <a:r>
              <a:rPr lang="en-US" dirty="0" err="1" smtClean="0"/>
              <a:t>residentialcollections.org</a:t>
            </a:r>
            <a:endParaRPr lang="en-US" dirty="0"/>
          </a:p>
        </p:txBody>
      </p:sp>
      <p:pic>
        <p:nvPicPr>
          <p:cNvPr id="7" name="Content Placeholder 6" descr="newest_cpchome.png"/>
          <p:cNvPicPr>
            <a:picLocks noGrp="1" noChangeAspect="1"/>
          </p:cNvPicPr>
          <p:nvPr>
            <p:ph idx="1"/>
          </p:nvPr>
        </p:nvPicPr>
        <p:blipFill>
          <a:blip r:embed="rId2">
            <a:extLst>
              <a:ext uri="{28A0092B-C50C-407E-A947-70E740481C1C}">
                <a14:useLocalDpi xmlns:a14="http://schemas.microsoft.com/office/drawing/2010/main" val="0"/>
              </a:ext>
            </a:extLst>
          </a:blip>
          <a:srcRect l="-18846" r="-18846"/>
          <a:stretch>
            <a:fillRect/>
          </a:stretch>
        </p:blipFill>
        <p:spPr>
          <a:xfrm>
            <a:off x="1070058" y="1340441"/>
            <a:ext cx="7616742" cy="4785722"/>
          </a:xfrm>
          <a:ln w="12700" cmpd="sng">
            <a:solidFill>
              <a:schemeClr val="tx1">
                <a:lumMod val="50000"/>
                <a:lumOff val="50000"/>
              </a:schemeClr>
            </a:solidFill>
          </a:ln>
        </p:spPr>
      </p:pic>
    </p:spTree>
    <p:extLst>
      <p:ext uri="{BB962C8B-B14F-4D97-AF65-F5344CB8AC3E}">
        <p14:creationId xmlns:p14="http://schemas.microsoft.com/office/powerpoint/2010/main" val="37313716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156"/>
            <a:ext cx="8229600" cy="1143000"/>
          </a:xfrm>
        </p:spPr>
        <p:txBody>
          <a:bodyPr>
            <a:noAutofit/>
          </a:bodyPr>
          <a:lstStyle/>
          <a:p>
            <a:r>
              <a:rPr lang="en-US" sz="12000" dirty="0" smtClean="0"/>
              <a:t>Metadata</a:t>
            </a:r>
            <a:endParaRPr lang="en-US" sz="12000" dirty="0"/>
          </a:p>
        </p:txBody>
      </p:sp>
    </p:spTree>
    <p:extLst>
      <p:ext uri="{BB962C8B-B14F-4D97-AF65-F5344CB8AC3E}">
        <p14:creationId xmlns:p14="http://schemas.microsoft.com/office/powerpoint/2010/main" val="152464512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718" y="1278991"/>
            <a:ext cx="8229600" cy="1039091"/>
          </a:xfrm>
        </p:spPr>
        <p:txBody>
          <a:bodyPr>
            <a:noAutofit/>
          </a:bodyPr>
          <a:lstStyle/>
          <a:p>
            <a:r>
              <a:rPr lang="en-US" sz="6000" dirty="0" smtClean="0"/>
              <a:t>Required Metadata</a:t>
            </a:r>
            <a:endParaRPr lang="en-US" sz="6000" dirty="0"/>
          </a:p>
        </p:txBody>
      </p:sp>
      <p:sp>
        <p:nvSpPr>
          <p:cNvPr id="3" name="Content Placeholder 2"/>
          <p:cNvSpPr>
            <a:spLocks noGrp="1"/>
          </p:cNvSpPr>
          <p:nvPr>
            <p:ph idx="1"/>
          </p:nvPr>
        </p:nvSpPr>
        <p:spPr>
          <a:xfrm>
            <a:off x="2636842" y="2225776"/>
            <a:ext cx="4223086" cy="2171803"/>
          </a:xfrm>
        </p:spPr>
        <p:txBody>
          <a:bodyPr>
            <a:normAutofit/>
          </a:bodyPr>
          <a:lstStyle/>
          <a:p>
            <a:r>
              <a:rPr lang="en-US" sz="4000" dirty="0" smtClean="0"/>
              <a:t>Title</a:t>
            </a:r>
          </a:p>
          <a:p>
            <a:r>
              <a:rPr lang="en-US" sz="4000" dirty="0" smtClean="0"/>
              <a:t>Description</a:t>
            </a:r>
          </a:p>
          <a:p>
            <a:r>
              <a:rPr lang="en-US" sz="4000" dirty="0"/>
              <a:t>Dedicated URL</a:t>
            </a:r>
          </a:p>
          <a:p>
            <a:endParaRPr lang="en-US" sz="4000" dirty="0" smtClean="0"/>
          </a:p>
        </p:txBody>
      </p:sp>
      <p:sp>
        <p:nvSpPr>
          <p:cNvPr id="6" name="Content Placeholder 2"/>
          <p:cNvSpPr txBox="1">
            <a:spLocks/>
          </p:cNvSpPr>
          <p:nvPr/>
        </p:nvSpPr>
        <p:spPr>
          <a:xfrm>
            <a:off x="0" y="4682795"/>
            <a:ext cx="9144000" cy="21718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i="1" dirty="0" smtClean="0"/>
              <a:t>Optional: </a:t>
            </a:r>
          </a:p>
          <a:p>
            <a:pPr marL="457200" lvl="1" indent="0">
              <a:buNone/>
            </a:pPr>
            <a:r>
              <a:rPr lang="en-US" sz="3600" i="1" dirty="0" smtClean="0"/>
              <a:t>Date, Type, Format, Author, Keywords,</a:t>
            </a:r>
            <a:r>
              <a:rPr lang="en-US" sz="3600" i="1" dirty="0"/>
              <a:t> </a:t>
            </a:r>
            <a:r>
              <a:rPr lang="en-US" sz="3600" i="1" dirty="0" smtClean="0"/>
              <a:t>etc.</a:t>
            </a:r>
          </a:p>
        </p:txBody>
      </p:sp>
    </p:spTree>
    <p:extLst>
      <p:ext uri="{BB962C8B-B14F-4D97-AF65-F5344CB8AC3E}">
        <p14:creationId xmlns:p14="http://schemas.microsoft.com/office/powerpoint/2010/main" val="349927670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9302"/>
            <a:ext cx="8229600" cy="1143000"/>
          </a:xfrm>
        </p:spPr>
        <p:txBody>
          <a:bodyPr/>
          <a:lstStyle/>
          <a:p>
            <a:r>
              <a:rPr lang="en-US" dirty="0" smtClean="0"/>
              <a:t>XML: Dublin Core (OAI)</a:t>
            </a:r>
            <a:endParaRPr lang="en-US" dirty="0"/>
          </a:p>
        </p:txBody>
      </p:sp>
      <p:sp>
        <p:nvSpPr>
          <p:cNvPr id="5" name="Rectangle 4"/>
          <p:cNvSpPr/>
          <p:nvPr/>
        </p:nvSpPr>
        <p:spPr>
          <a:xfrm>
            <a:off x="0" y="1434373"/>
            <a:ext cx="9144000" cy="5016759"/>
          </a:xfrm>
          <a:prstGeom prst="rect">
            <a:avLst/>
          </a:prstGeom>
        </p:spPr>
        <p:txBody>
          <a:bodyPr wrap="square">
            <a:spAutoFit/>
          </a:bodyPr>
          <a:lstStyle/>
          <a:p>
            <a:r>
              <a:rPr lang="en-US" sz="1600" dirty="0"/>
              <a:t>&lt;</a:t>
            </a:r>
            <a:r>
              <a:rPr lang="en-US" sz="1600" dirty="0" err="1"/>
              <a:t>oai:record</a:t>
            </a:r>
            <a:r>
              <a:rPr lang="en-US" sz="1600" dirty="0"/>
              <a:t>&gt;</a:t>
            </a:r>
          </a:p>
          <a:p>
            <a:r>
              <a:rPr lang="en-US" sz="1600" dirty="0"/>
              <a:t>         &lt;</a:t>
            </a:r>
            <a:r>
              <a:rPr lang="en-US" sz="1600" dirty="0" err="1"/>
              <a:t>oai:header</a:t>
            </a:r>
            <a:r>
              <a:rPr lang="en-US" sz="1600" dirty="0"/>
              <a:t>&gt;</a:t>
            </a:r>
          </a:p>
          <a:p>
            <a:r>
              <a:rPr lang="en-US" sz="1600" dirty="0"/>
              <a:t>            &lt;</a:t>
            </a:r>
            <a:r>
              <a:rPr lang="en-US" sz="1600" dirty="0" err="1"/>
              <a:t>oai:identifier</a:t>
            </a:r>
            <a:r>
              <a:rPr lang="en-US" sz="1600" dirty="0"/>
              <a:t>/&gt;</a:t>
            </a:r>
          </a:p>
          <a:p>
            <a:r>
              <a:rPr lang="en-US" sz="1600" dirty="0"/>
              <a:t>            &lt;</a:t>
            </a:r>
            <a:r>
              <a:rPr lang="en-US" sz="1600" dirty="0" err="1"/>
              <a:t>oai:datestamp</a:t>
            </a:r>
            <a:r>
              <a:rPr lang="en-US" sz="1600" dirty="0"/>
              <a:t>/&gt;</a:t>
            </a:r>
          </a:p>
          <a:p>
            <a:r>
              <a:rPr lang="en-US" sz="1600" dirty="0"/>
              <a:t>         &lt;/</a:t>
            </a:r>
            <a:r>
              <a:rPr lang="en-US" sz="1600" dirty="0" err="1"/>
              <a:t>oai:header</a:t>
            </a:r>
            <a:r>
              <a:rPr lang="en-US" sz="1600" dirty="0"/>
              <a:t>&gt;</a:t>
            </a:r>
          </a:p>
          <a:p>
            <a:r>
              <a:rPr lang="en-US" sz="1600" dirty="0"/>
              <a:t>         &lt;</a:t>
            </a:r>
            <a:r>
              <a:rPr lang="en-US" sz="1600" dirty="0" err="1"/>
              <a:t>oai:metadata</a:t>
            </a:r>
            <a:r>
              <a:rPr lang="en-US" sz="1600" dirty="0"/>
              <a:t>&gt;</a:t>
            </a:r>
          </a:p>
          <a:p>
            <a:r>
              <a:rPr lang="en-US" sz="1600" dirty="0"/>
              <a:t>            &lt;</a:t>
            </a:r>
            <a:r>
              <a:rPr lang="en-US" sz="1600" dirty="0" err="1"/>
              <a:t>oai_dc:dc</a:t>
            </a:r>
            <a:r>
              <a:rPr lang="en-US" sz="1600" dirty="0"/>
              <a:t>&gt;</a:t>
            </a:r>
          </a:p>
          <a:p>
            <a:r>
              <a:rPr lang="en-US" sz="1600" dirty="0"/>
              <a:t>               &lt;</a:t>
            </a:r>
            <a:r>
              <a:rPr lang="en-US" sz="1600" dirty="0" err="1"/>
              <a:t>dc:id</a:t>
            </a:r>
            <a:r>
              <a:rPr lang="en-US" sz="1600" dirty="0"/>
              <a:t>&gt;poh_114&lt;/</a:t>
            </a:r>
            <a:r>
              <a:rPr lang="en-US" sz="1600" dirty="0" err="1"/>
              <a:t>dc:id</a:t>
            </a:r>
            <a:r>
              <a:rPr lang="en-US" sz="1600" dirty="0"/>
              <a:t>&gt;</a:t>
            </a:r>
          </a:p>
          <a:p>
            <a:r>
              <a:rPr lang="en-US" sz="1600" dirty="0"/>
              <a:t>               &lt;</a:t>
            </a:r>
            <a:r>
              <a:rPr lang="en-US" sz="1600" dirty="0" err="1"/>
              <a:t>dc:identifier</a:t>
            </a:r>
            <a:r>
              <a:rPr lang="en-US" sz="1600" dirty="0"/>
              <a:t>&gt;poh_114&lt;/</a:t>
            </a:r>
            <a:r>
              <a:rPr lang="en-US" sz="1600" dirty="0" err="1"/>
              <a:t>dc:identifier</a:t>
            </a:r>
            <a:r>
              <a:rPr lang="en-US" sz="1600" dirty="0"/>
              <a:t>&gt;</a:t>
            </a:r>
          </a:p>
          <a:p>
            <a:r>
              <a:rPr lang="en-US" sz="1600" dirty="0"/>
              <a:t>               &lt;</a:t>
            </a:r>
            <a:r>
              <a:rPr lang="en-US" sz="1600" dirty="0" err="1"/>
              <a:t>dc:publisher</a:t>
            </a:r>
            <a:r>
              <a:rPr lang="en-US" sz="1600" dirty="0"/>
              <a:t>&gt;Miller Center Oral History Program&lt;/</a:t>
            </a:r>
            <a:r>
              <a:rPr lang="en-US" sz="1600" dirty="0" err="1"/>
              <a:t>dc:publisher</a:t>
            </a:r>
            <a:r>
              <a:rPr lang="en-US" sz="1600" dirty="0"/>
              <a:t>&gt;</a:t>
            </a:r>
          </a:p>
          <a:p>
            <a:r>
              <a:rPr lang="en-US" sz="1600" dirty="0"/>
              <a:t>               &lt;</a:t>
            </a:r>
            <a:r>
              <a:rPr lang="en-US" sz="1600" dirty="0" err="1"/>
              <a:t>dc:contributor</a:t>
            </a:r>
            <a:r>
              <a:rPr lang="en-US" sz="1600" dirty="0" smtClean="0"/>
              <a:t>&gt;UVA: </a:t>
            </a:r>
            <a:r>
              <a:rPr lang="en-US" sz="1600" dirty="0"/>
              <a:t>James Sterling Young, Chair; Stephen F. Knott&lt;/</a:t>
            </a:r>
            <a:r>
              <a:rPr lang="en-US" sz="1600" dirty="0" err="1"/>
              <a:t>dc:contributor</a:t>
            </a:r>
            <a:r>
              <a:rPr lang="en-US" sz="1600" dirty="0"/>
              <a:t>&gt;</a:t>
            </a:r>
          </a:p>
          <a:p>
            <a:r>
              <a:rPr lang="en-US" sz="1600" dirty="0"/>
              <a:t>               &lt;</a:t>
            </a:r>
            <a:r>
              <a:rPr lang="en-US" sz="1600" dirty="0" err="1"/>
              <a:t>dc:description</a:t>
            </a:r>
            <a:r>
              <a:rPr lang="en-US" sz="1600" dirty="0"/>
              <a:t>&gt;Charles Wick recounts his eight-year </a:t>
            </a:r>
            <a:r>
              <a:rPr lang="en-US" sz="1600" dirty="0" smtClean="0"/>
              <a:t>tenure as Director of the U.S. Information </a:t>
            </a:r>
          </a:p>
          <a:p>
            <a:r>
              <a:rPr lang="en-US" sz="1600" dirty="0"/>
              <a:t> </a:t>
            </a:r>
            <a:r>
              <a:rPr lang="en-US" sz="1600" dirty="0" smtClean="0"/>
              <a:t>               Agency.</a:t>
            </a:r>
            <a:r>
              <a:rPr lang="en-US" sz="1600" dirty="0"/>
              <a:t>&lt;/</a:t>
            </a:r>
            <a:r>
              <a:rPr lang="en-US" sz="1600" dirty="0" err="1"/>
              <a:t>dc:description</a:t>
            </a:r>
            <a:r>
              <a:rPr lang="en-US" sz="1600" dirty="0"/>
              <a:t>&gt;</a:t>
            </a:r>
          </a:p>
          <a:p>
            <a:r>
              <a:rPr lang="en-US" sz="1600" dirty="0"/>
              <a:t>               &lt;</a:t>
            </a:r>
            <a:r>
              <a:rPr lang="en-US" sz="1600" dirty="0" err="1"/>
              <a:t>dcterms:hasPart</a:t>
            </a:r>
            <a:r>
              <a:rPr lang="en-US" sz="1600" dirty="0"/>
              <a:t>/&gt;</a:t>
            </a:r>
          </a:p>
          <a:p>
            <a:r>
              <a:rPr lang="en-US" sz="1600" dirty="0"/>
              <a:t>               &lt;</a:t>
            </a:r>
            <a:r>
              <a:rPr lang="en-US" sz="1600" dirty="0" err="1"/>
              <a:t>dc:date</a:t>
            </a:r>
            <a:r>
              <a:rPr lang="en-US" sz="1600" dirty="0"/>
              <a:t>&gt;April 24-25, 2003&lt;/</a:t>
            </a:r>
            <a:r>
              <a:rPr lang="en-US" sz="1600" dirty="0" err="1"/>
              <a:t>dc:date</a:t>
            </a:r>
            <a:r>
              <a:rPr lang="en-US" sz="1600" dirty="0"/>
              <a:t>&gt;</a:t>
            </a:r>
          </a:p>
          <a:p>
            <a:r>
              <a:rPr lang="en-US" sz="1600" dirty="0"/>
              <a:t>               &lt;</a:t>
            </a:r>
            <a:r>
              <a:rPr lang="en-US" sz="1600" dirty="0" err="1"/>
              <a:t>dc:title</a:t>
            </a:r>
            <a:r>
              <a:rPr lang="en-US" sz="1600" dirty="0"/>
              <a:t>&gt;Wick, Charles Z.&lt;/</a:t>
            </a:r>
            <a:r>
              <a:rPr lang="en-US" sz="1600" dirty="0" err="1"/>
              <a:t>dc:title</a:t>
            </a:r>
            <a:r>
              <a:rPr lang="en-US" sz="1600" dirty="0"/>
              <a:t>&gt;</a:t>
            </a:r>
          </a:p>
          <a:p>
            <a:r>
              <a:rPr lang="en-US" sz="1600" dirty="0"/>
              <a:t>               &lt;</a:t>
            </a:r>
            <a:r>
              <a:rPr lang="en-US" sz="1600" dirty="0" err="1"/>
              <a:t>dc:source</a:t>
            </a:r>
            <a:r>
              <a:rPr lang="en-US" sz="1600" dirty="0"/>
              <a:t>&gt;http://</a:t>
            </a:r>
            <a:r>
              <a:rPr lang="en-US" sz="1600" dirty="0" err="1"/>
              <a:t>millercenter.org</a:t>
            </a:r>
            <a:r>
              <a:rPr lang="en-US" sz="1600" dirty="0"/>
              <a:t>/president/</a:t>
            </a:r>
            <a:r>
              <a:rPr lang="en-US" sz="1600" dirty="0" err="1"/>
              <a:t>reagan</a:t>
            </a:r>
            <a:r>
              <a:rPr lang="en-US" sz="1600" dirty="0"/>
              <a:t>/</a:t>
            </a:r>
            <a:r>
              <a:rPr lang="en-US" sz="1600" dirty="0" err="1"/>
              <a:t>oralhistory</a:t>
            </a:r>
            <a:r>
              <a:rPr lang="en-US" sz="1600" dirty="0"/>
              <a:t>/</a:t>
            </a:r>
            <a:r>
              <a:rPr lang="en-US" sz="1600" dirty="0" err="1"/>
              <a:t>charles</a:t>
            </a:r>
            <a:r>
              <a:rPr lang="en-US" sz="1600" dirty="0"/>
              <a:t>-wick&lt;/</a:t>
            </a:r>
            <a:r>
              <a:rPr lang="en-US" sz="1600" dirty="0" err="1"/>
              <a:t>dc:source</a:t>
            </a:r>
            <a:r>
              <a:rPr lang="en-US" sz="1600" dirty="0"/>
              <a:t>&gt;</a:t>
            </a:r>
          </a:p>
          <a:p>
            <a:r>
              <a:rPr lang="en-US" sz="1600" dirty="0"/>
              <a:t>            &lt;/</a:t>
            </a:r>
            <a:r>
              <a:rPr lang="en-US" sz="1600" dirty="0" err="1"/>
              <a:t>oai_dc:dc</a:t>
            </a:r>
            <a:r>
              <a:rPr lang="en-US" sz="1600" dirty="0"/>
              <a:t>&gt;</a:t>
            </a:r>
          </a:p>
          <a:p>
            <a:r>
              <a:rPr lang="en-US" sz="1600" dirty="0"/>
              <a:t>         &lt;/</a:t>
            </a:r>
            <a:r>
              <a:rPr lang="en-US" sz="1600" dirty="0" err="1"/>
              <a:t>oai:metadata</a:t>
            </a:r>
            <a:r>
              <a:rPr lang="en-US" sz="1600" dirty="0"/>
              <a:t>&gt;</a:t>
            </a:r>
          </a:p>
          <a:p>
            <a:r>
              <a:rPr lang="en-US" sz="1600" dirty="0"/>
              <a:t>      &lt;/</a:t>
            </a:r>
            <a:r>
              <a:rPr lang="en-US" sz="1600" dirty="0" err="1"/>
              <a:t>oai:record</a:t>
            </a:r>
            <a:r>
              <a:rPr lang="en-US" sz="1600" dirty="0"/>
              <a:t>&gt;</a:t>
            </a:r>
          </a:p>
        </p:txBody>
      </p:sp>
    </p:spTree>
    <p:extLst>
      <p:ext uri="{BB962C8B-B14F-4D97-AF65-F5344CB8AC3E}">
        <p14:creationId xmlns:p14="http://schemas.microsoft.com/office/powerpoint/2010/main" val="152726256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862"/>
            <a:ext cx="8229600" cy="1143000"/>
          </a:xfrm>
        </p:spPr>
        <p:txBody>
          <a:bodyPr/>
          <a:lstStyle/>
          <a:p>
            <a:r>
              <a:rPr lang="en-US" dirty="0" smtClean="0"/>
              <a:t>CSV</a:t>
            </a:r>
            <a:endParaRPr lang="en-US" dirty="0"/>
          </a:p>
        </p:txBody>
      </p:sp>
      <p:sp>
        <p:nvSpPr>
          <p:cNvPr id="3" name="Content Placeholder 2"/>
          <p:cNvSpPr>
            <a:spLocks noGrp="1"/>
          </p:cNvSpPr>
          <p:nvPr>
            <p:ph idx="1"/>
          </p:nvPr>
        </p:nvSpPr>
        <p:spPr>
          <a:xfrm>
            <a:off x="141106" y="1597548"/>
            <a:ext cx="20213518" cy="4525963"/>
          </a:xfrm>
        </p:spPr>
        <p:txBody>
          <a:bodyPr>
            <a:normAutofit fontScale="62500" lnSpcReduction="20000"/>
          </a:bodyPr>
          <a:lstStyle/>
          <a:p>
            <a:pPr marL="0" indent="0">
              <a:buNone/>
            </a:pPr>
            <a:r>
              <a:rPr lang="en-US" dirty="0"/>
              <a:t>"</a:t>
            </a:r>
            <a:r>
              <a:rPr lang="en-US" dirty="0" err="1"/>
              <a:t>ObjectID</a:t>
            </a:r>
            <a:r>
              <a:rPr lang="en-US" dirty="0"/>
              <a:t>","Object Number","Classification","Object","Permalink","Creator","Title","Dated","Medium","Credit </a:t>
            </a:r>
            <a:r>
              <a:rPr lang="en-US" dirty="0" err="1"/>
              <a:t>Line","Dimensions","Description","Rights</a:t>
            </a:r>
            <a:r>
              <a:rPr lang="en-US" dirty="0"/>
              <a:t>"</a:t>
            </a:r>
          </a:p>
          <a:p>
            <a:pPr marL="0" indent="0">
              <a:buNone/>
            </a:pPr>
            <a:r>
              <a:rPr lang="en-US" dirty="0"/>
              <a:t>"5135","1994.001.0009.0002","Documents","Document","http://</a:t>
            </a:r>
            <a:r>
              <a:rPr lang="en-US" dirty="0" err="1"/>
              <a:t>eMuseum.jfk.org</a:t>
            </a:r>
            <a:r>
              <a:rPr lang="en-US" dirty="0"/>
              <a:t>/view/objects/</a:t>
            </a:r>
            <a:r>
              <a:rPr lang="en-US" dirty="0" err="1"/>
              <a:t>asitem</a:t>
            </a:r>
            <a:r>
              <a:rPr lang="en-US" dirty="0"/>
              <a:t>/items@:5135","Dr. Malcolm O. Perry","</a:t>
            </a:r>
            <a:r>
              <a:rPr lang="en-US" dirty="0" err="1"/>
              <a:t>Dr</a:t>
            </a:r>
            <a:r>
              <a:rPr lang="en-US" dirty="0"/>
              <a:t>. Malcolm Perry's Statement of Activities",</a:t>
            </a:r>
          </a:p>
          <a:p>
            <a:pPr marL="0" indent="0">
              <a:buNone/>
            </a:pPr>
            <a:r>
              <a:rPr lang="en-US" dirty="0"/>
              <a:t>"5133","1994.001.0009.0001","Documents","Document","http://</a:t>
            </a:r>
            <a:r>
              <a:rPr lang="en-US" dirty="0" err="1"/>
              <a:t>eMuseum.jfk.org</a:t>
            </a:r>
            <a:r>
              <a:rPr lang="en-US" dirty="0"/>
              <a:t>/view/objects/</a:t>
            </a:r>
            <a:r>
              <a:rPr lang="en-US" dirty="0" err="1"/>
              <a:t>asitem</a:t>
            </a:r>
            <a:r>
              <a:rPr lang="en-US" dirty="0"/>
              <a:t>/items@:5133","Dr. Robert McClelland","</a:t>
            </a:r>
            <a:r>
              <a:rPr lang="en-US" dirty="0" err="1"/>
              <a:t>Dr</a:t>
            </a:r>
            <a:r>
              <a:rPr lang="en-US" dirty="0"/>
              <a:t>. Robert McClelland's Statement of </a:t>
            </a:r>
            <a:r>
              <a:rPr lang="en-US" dirty="0" err="1"/>
              <a:t>Activit</a:t>
            </a:r>
            <a:endParaRPr lang="en-US" dirty="0"/>
          </a:p>
          <a:p>
            <a:pPr marL="0" indent="0">
              <a:buNone/>
            </a:pPr>
            <a:r>
              <a:rPr lang="en-US" dirty="0"/>
              <a:t>"28973","2006.030.0005","Artifacts","Brush","http://</a:t>
            </a:r>
            <a:r>
              <a:rPr lang="en-US" dirty="0" err="1"/>
              <a:t>eMuseum.jfk.org</a:t>
            </a:r>
            <a:r>
              <a:rPr lang="en-US" dirty="0"/>
              <a:t>/view/objects/</a:t>
            </a:r>
            <a:r>
              <a:rPr lang="en-US" dirty="0" err="1"/>
              <a:t>asitem</a:t>
            </a:r>
            <a:r>
              <a:rPr lang="en-US" dirty="0"/>
              <a:t>/items@:28973","","Fingerprint </a:t>
            </a:r>
            <a:r>
              <a:rPr lang="en-US" dirty="0" err="1"/>
              <a:t>brush","circa</a:t>
            </a:r>
            <a:r>
              <a:rPr lang="en-US" dirty="0"/>
              <a:t> 1960",""Wood, Hair, </a:t>
            </a:r>
            <a:r>
              <a:rPr lang="en-US" dirty="0" err="1"/>
              <a:t>String"",""Lt</a:t>
            </a:r>
            <a:r>
              <a:rPr lang="en-US" dirty="0"/>
              <a:t>. J. C. ""</a:t>
            </a:r>
            <a:r>
              <a:rPr lang="en-US" dirty="0" err="1"/>
              <a:t>Ca</a:t>
            </a:r>
            <a:endParaRPr lang="en-US" dirty="0"/>
          </a:p>
          <a:p>
            <a:pPr marL="0" indent="0">
              <a:buNone/>
            </a:pPr>
            <a:r>
              <a:rPr lang="en-US" dirty="0"/>
              <a:t>"22628","2003.021.0001","Documents","Card","http://</a:t>
            </a:r>
            <a:r>
              <a:rPr lang="en-US" dirty="0" err="1"/>
              <a:t>eMuseum.jfk.org</a:t>
            </a:r>
            <a:r>
              <a:rPr lang="en-US" dirty="0"/>
              <a:t>/view/objects/</a:t>
            </a:r>
            <a:r>
              <a:rPr lang="en-US" dirty="0" err="1"/>
              <a:t>asitem</a:t>
            </a:r>
            <a:r>
              <a:rPr lang="en-US" dirty="0"/>
              <a:t>/items@:22628",""Jefferies &amp; </a:t>
            </a:r>
            <a:r>
              <a:rPr lang="en-US" dirty="0" err="1"/>
              <a:t>Manz</a:t>
            </a:r>
            <a:r>
              <a:rPr lang="en-US" dirty="0"/>
              <a:t>, </a:t>
            </a:r>
            <a:r>
              <a:rPr lang="en-US" dirty="0" err="1"/>
              <a:t>Inc."","Funeral</a:t>
            </a:r>
            <a:r>
              <a:rPr lang="en-US" dirty="0"/>
              <a:t> mass card for President John F. Kennedy"</a:t>
            </a:r>
          </a:p>
          <a:p>
            <a:pPr marL="0" indent="0">
              <a:buNone/>
            </a:pPr>
            <a:r>
              <a:rPr lang="en-US" dirty="0"/>
              <a:t>"27520","2008.016.0001","Films",""Film, 8mm"","http://</a:t>
            </a:r>
            <a:r>
              <a:rPr lang="en-US" dirty="0" err="1"/>
              <a:t>eMuseum.jfk.org</a:t>
            </a:r>
            <a:r>
              <a:rPr lang="en-US" dirty="0"/>
              <a:t>/view/objects/</a:t>
            </a:r>
            <a:r>
              <a:rPr lang="en-US" dirty="0" err="1"/>
              <a:t>asitem</a:t>
            </a:r>
            <a:r>
              <a:rPr lang="en-US" dirty="0"/>
              <a:t>/items@:27520","Dr. George </a:t>
            </a:r>
            <a:r>
              <a:rPr lang="en-US" dirty="0" err="1"/>
              <a:t>Christian","George</a:t>
            </a:r>
            <a:r>
              <a:rPr lang="en-US" dirty="0"/>
              <a:t> Christian Film","11/25/1963","Film","Georg</a:t>
            </a:r>
          </a:p>
          <a:p>
            <a:pPr marL="0" indent="0">
              <a:buNone/>
            </a:pPr>
            <a:r>
              <a:rPr lang="en-US" dirty="0"/>
              <a:t>"3544","1989.100.0016.0016","Photographs","Negative (</a:t>
            </a:r>
            <a:r>
              <a:rPr lang="en-US" dirty="0" err="1"/>
              <a:t>b&amp;w</a:t>
            </a:r>
            <a:r>
              <a:rPr lang="en-US" dirty="0"/>
              <a:t>)","http://</a:t>
            </a:r>
            <a:r>
              <a:rPr lang="en-US" dirty="0" err="1"/>
              <a:t>eMuseum.jfk.org</a:t>
            </a:r>
            <a:r>
              <a:rPr lang="en-US" dirty="0"/>
              <a:t>/view/objects/</a:t>
            </a:r>
            <a:r>
              <a:rPr lang="en-US" dirty="0" err="1"/>
              <a:t>asitem</a:t>
            </a:r>
            <a:r>
              <a:rPr lang="en-US" dirty="0"/>
              <a:t>/items@:3544","Dallas Times </a:t>
            </a:r>
            <a:r>
              <a:rPr lang="en-US" dirty="0" err="1"/>
              <a:t>Herald","Image</a:t>
            </a:r>
            <a:r>
              <a:rPr lang="en-US" dirty="0"/>
              <a:t> of Lady Bird Johnson leaving Par</a:t>
            </a:r>
          </a:p>
          <a:p>
            <a:pPr marL="0" indent="0">
              <a:buNone/>
            </a:pPr>
            <a:r>
              <a:rPr lang="en-US" dirty="0"/>
              <a:t>"3550","1989.100.0016.0019","Photographs","Negative (</a:t>
            </a:r>
            <a:r>
              <a:rPr lang="en-US" dirty="0" err="1"/>
              <a:t>b&amp;w</a:t>
            </a:r>
            <a:r>
              <a:rPr lang="en-US" dirty="0"/>
              <a:t>)","http://</a:t>
            </a:r>
            <a:r>
              <a:rPr lang="en-US" dirty="0" err="1"/>
              <a:t>eMuseum.jfk.org</a:t>
            </a:r>
            <a:r>
              <a:rPr lang="en-US" dirty="0"/>
              <a:t>/view/objects/</a:t>
            </a:r>
            <a:r>
              <a:rPr lang="en-US" dirty="0" err="1"/>
              <a:t>asitem</a:t>
            </a:r>
            <a:r>
              <a:rPr lang="en-US" dirty="0"/>
              <a:t>/items@:3550","Dallas Times </a:t>
            </a:r>
            <a:r>
              <a:rPr lang="en-US" dirty="0" err="1"/>
              <a:t>Herald","Image</a:t>
            </a:r>
            <a:r>
              <a:rPr lang="en-US" dirty="0"/>
              <a:t> of Malcolm </a:t>
            </a:r>
            <a:r>
              <a:rPr lang="en-US" dirty="0" err="1"/>
              <a:t>Kilduff</a:t>
            </a:r>
            <a:r>
              <a:rPr lang="en-US" dirty="0"/>
              <a:t> announcing </a:t>
            </a:r>
            <a:r>
              <a:rPr lang="en-US" dirty="0" err="1"/>
              <a:t>th</a:t>
            </a:r>
            <a:endParaRPr lang="en-US" dirty="0"/>
          </a:p>
          <a:p>
            <a:pPr marL="0" indent="0">
              <a:buNone/>
            </a:pPr>
            <a:r>
              <a:rPr lang="en-US" dirty="0"/>
              <a:t>"3560","1989.100.0018.0001","Photographs","Negative (</a:t>
            </a:r>
            <a:r>
              <a:rPr lang="en-US" dirty="0" err="1"/>
              <a:t>b&amp;w</a:t>
            </a:r>
            <a:r>
              <a:rPr lang="en-US" dirty="0"/>
              <a:t>)","http://</a:t>
            </a:r>
            <a:r>
              <a:rPr lang="en-US" dirty="0" err="1"/>
              <a:t>eMuseum.jfk.org</a:t>
            </a:r>
            <a:r>
              <a:rPr lang="en-US" dirty="0"/>
              <a:t>/view/objects/</a:t>
            </a:r>
            <a:r>
              <a:rPr lang="en-US" dirty="0" err="1"/>
              <a:t>asitem</a:t>
            </a:r>
            <a:r>
              <a:rPr lang="en-US" dirty="0"/>
              <a:t>/items@:3560","Dallas Times </a:t>
            </a:r>
            <a:r>
              <a:rPr lang="en-US" dirty="0" err="1"/>
              <a:t>Herald","Image</a:t>
            </a:r>
            <a:r>
              <a:rPr lang="en-US" dirty="0"/>
              <a:t> of Dallas Police officers </a:t>
            </a:r>
            <a:r>
              <a:rPr lang="en-US" dirty="0" err="1"/>
              <a:t>standi</a:t>
            </a:r>
            <a:endParaRPr lang="en-US" dirty="0"/>
          </a:p>
          <a:p>
            <a:pPr marL="0" indent="0">
              <a:buNone/>
            </a:pPr>
            <a:r>
              <a:rPr lang="en-US" dirty="0"/>
              <a:t>"3668","1989.100.0023.0011","Photographs","Negative (</a:t>
            </a:r>
            <a:r>
              <a:rPr lang="en-US" dirty="0" err="1"/>
              <a:t>b&amp;w</a:t>
            </a:r>
            <a:r>
              <a:rPr lang="en-US" dirty="0"/>
              <a:t>)","http://</a:t>
            </a:r>
            <a:r>
              <a:rPr lang="en-US" dirty="0" err="1"/>
              <a:t>eMuseum.jfk.org</a:t>
            </a:r>
            <a:r>
              <a:rPr lang="en-US" dirty="0"/>
              <a:t>/view/objects/</a:t>
            </a:r>
            <a:r>
              <a:rPr lang="en-US" dirty="0" err="1"/>
              <a:t>asitem</a:t>
            </a:r>
            <a:r>
              <a:rPr lang="en-US" dirty="0"/>
              <a:t>/items@:3668","William </a:t>
            </a:r>
            <a:r>
              <a:rPr lang="en-US" dirty="0" err="1"/>
              <a:t>Allen","Image</a:t>
            </a:r>
            <a:r>
              <a:rPr lang="en-US" dirty="0"/>
              <a:t> of Dallas Police Lieutenant Carl Day p</a:t>
            </a:r>
          </a:p>
          <a:p>
            <a:pPr marL="0" indent="0">
              <a:buNone/>
            </a:pPr>
            <a:r>
              <a:rPr lang="en-US" dirty="0"/>
              <a:t>"3720","1989.100.0025.0002","Photographs","Negative (</a:t>
            </a:r>
            <a:r>
              <a:rPr lang="en-US" dirty="0" err="1"/>
              <a:t>b&amp;w</a:t>
            </a:r>
            <a:r>
              <a:rPr lang="en-US" dirty="0"/>
              <a:t>)","http://</a:t>
            </a:r>
            <a:r>
              <a:rPr lang="en-US" dirty="0" err="1"/>
              <a:t>eMuseum.jfk.org</a:t>
            </a:r>
            <a:r>
              <a:rPr lang="en-US" dirty="0"/>
              <a:t>/view/objects/</a:t>
            </a:r>
            <a:r>
              <a:rPr lang="en-US" dirty="0" err="1"/>
              <a:t>asitem</a:t>
            </a:r>
            <a:r>
              <a:rPr lang="en-US" dirty="0"/>
              <a:t>/items@:3720","William </a:t>
            </a:r>
            <a:r>
              <a:rPr lang="en-US" dirty="0" err="1"/>
              <a:t>Allen","Image</a:t>
            </a:r>
            <a:r>
              <a:rPr lang="en-US" dirty="0"/>
              <a:t> of Dallas Police officers outside the </a:t>
            </a:r>
          </a:p>
          <a:p>
            <a:pPr marL="0" indent="0">
              <a:buNone/>
            </a:pPr>
            <a:r>
              <a:rPr lang="en-US" dirty="0"/>
              <a:t>"4045","1989.100.0041.0002","Photographs","Negative (</a:t>
            </a:r>
            <a:r>
              <a:rPr lang="en-US" dirty="0" err="1"/>
              <a:t>b&amp;w</a:t>
            </a:r>
            <a:r>
              <a:rPr lang="en-US" dirty="0"/>
              <a:t>)","http://</a:t>
            </a:r>
            <a:r>
              <a:rPr lang="en-US" dirty="0" err="1"/>
              <a:t>eMuseum.jfk.org</a:t>
            </a:r>
            <a:r>
              <a:rPr lang="en-US" dirty="0"/>
              <a:t>/view/objects/</a:t>
            </a:r>
            <a:r>
              <a:rPr lang="en-US" dirty="0" err="1"/>
              <a:t>asitem</a:t>
            </a:r>
            <a:r>
              <a:rPr lang="en-US" dirty="0"/>
              <a:t>/items@:4045","Dallas Times </a:t>
            </a:r>
            <a:r>
              <a:rPr lang="en-US" dirty="0" err="1"/>
              <a:t>Herald","Image</a:t>
            </a:r>
            <a:r>
              <a:rPr lang="en-US" dirty="0"/>
              <a:t> of police officers guarding the </a:t>
            </a:r>
          </a:p>
          <a:p>
            <a:pPr marL="0" indent="0">
              <a:buNone/>
            </a:pPr>
            <a:r>
              <a:rPr lang="en-US" dirty="0"/>
              <a:t>"22056","2002.004.0005","Photographs","Slide","http://</a:t>
            </a:r>
            <a:r>
              <a:rPr lang="en-US" dirty="0" err="1"/>
              <a:t>eMuseum.jfk.org</a:t>
            </a:r>
            <a:r>
              <a:rPr lang="en-US" dirty="0"/>
              <a:t>/view/objects/</a:t>
            </a:r>
            <a:r>
              <a:rPr lang="en-US" dirty="0" err="1"/>
              <a:t>asitem</a:t>
            </a:r>
            <a:r>
              <a:rPr lang="en-US" dirty="0"/>
              <a:t>/items@:22056","Jay </a:t>
            </a:r>
            <a:r>
              <a:rPr lang="en-US" dirty="0" err="1"/>
              <a:t>Skaggs","Image</a:t>
            </a:r>
            <a:r>
              <a:rPr lang="en-US" dirty="0"/>
              <a:t> of bystanders in </a:t>
            </a:r>
            <a:r>
              <a:rPr lang="en-US" dirty="0" err="1"/>
              <a:t>Dealey</a:t>
            </a:r>
            <a:r>
              <a:rPr lang="en-US" dirty="0"/>
              <a:t> Plaza shortly after the </a:t>
            </a:r>
            <a:r>
              <a:rPr lang="en-US" dirty="0" err="1"/>
              <a:t>assas</a:t>
            </a:r>
            <a:endParaRPr lang="en-US" dirty="0"/>
          </a:p>
          <a:p>
            <a:pPr marL="0" indent="0">
              <a:buNone/>
            </a:pPr>
            <a:r>
              <a:rPr lang="en-US" dirty="0"/>
              <a:t>"22067","2002.004.0016","Photographs","Slide","http://</a:t>
            </a:r>
            <a:r>
              <a:rPr lang="en-US" dirty="0" err="1"/>
              <a:t>eMuseum.jfk.org</a:t>
            </a:r>
            <a:r>
              <a:rPr lang="en-US" dirty="0"/>
              <a:t>/view/objects/</a:t>
            </a:r>
            <a:r>
              <a:rPr lang="en-US" dirty="0" err="1"/>
              <a:t>asitem</a:t>
            </a:r>
            <a:r>
              <a:rPr lang="en-US" dirty="0"/>
              <a:t>/items@:22067","Jay </a:t>
            </a:r>
            <a:r>
              <a:rPr lang="en-US" dirty="0" err="1"/>
              <a:t>Skaggs",""Image</a:t>
            </a:r>
            <a:r>
              <a:rPr lang="en-US" dirty="0"/>
              <a:t> of Lt. J. C. ""Carl"" Day holding rifle outside the </a:t>
            </a:r>
          </a:p>
        </p:txBody>
      </p:sp>
    </p:spTree>
    <p:extLst>
      <p:ext uri="{BB962C8B-B14F-4D97-AF65-F5344CB8AC3E}">
        <p14:creationId xmlns:p14="http://schemas.microsoft.com/office/powerpoint/2010/main" val="38284688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2652"/>
            <a:ext cx="8229600" cy="1143000"/>
          </a:xfrm>
        </p:spPr>
        <p:txBody>
          <a:bodyPr/>
          <a:lstStyle/>
          <a:p>
            <a:r>
              <a:rPr lang="en-US" dirty="0" smtClean="0"/>
              <a:t>Excel</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4858140"/>
              </p:ext>
            </p:extLst>
          </p:nvPr>
        </p:nvGraphicFramePr>
        <p:xfrm>
          <a:off x="58794" y="1805656"/>
          <a:ext cx="9026411" cy="3415000"/>
        </p:xfrm>
        <a:graphic>
          <a:graphicData uri="http://schemas.openxmlformats.org/drawingml/2006/table">
            <a:tbl>
              <a:tblPr/>
              <a:tblGrid>
                <a:gridCol w="1269959"/>
                <a:gridCol w="693774"/>
                <a:gridCol w="776086"/>
                <a:gridCol w="3080828"/>
                <a:gridCol w="3205764"/>
              </a:tblGrid>
              <a:tr h="491590">
                <a:tc>
                  <a:txBody>
                    <a:bodyPr/>
                    <a:lstStyle/>
                    <a:p>
                      <a:pPr algn="l" fontAlgn="b"/>
                      <a:r>
                        <a:rPr lang="en-US" sz="1400" b="1" i="0" u="none" strike="noStrike" dirty="0">
                          <a:solidFill>
                            <a:srgbClr val="000000"/>
                          </a:solidFill>
                          <a:effectLst/>
                          <a:latin typeface="Calibri"/>
                        </a:rPr>
                        <a:t>Title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Date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Author</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Description</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Calibri"/>
                        </a:rPr>
                        <a:t>URL</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Pizza Slice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5/5/14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Doris</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Pizza Slice with side of seasoned greens, fresh fruit.</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http://school-lunch-</a:t>
                      </a:r>
                      <a:r>
                        <a:rPr lang="en-US" sz="1400" b="0" i="0" u="none" strike="noStrike" dirty="0" err="1">
                          <a:solidFill>
                            <a:srgbClr val="000000"/>
                          </a:solidFill>
                          <a:effectLst/>
                          <a:latin typeface="Calibri"/>
                        </a:rPr>
                        <a:t>archive.com</a:t>
                      </a:r>
                      <a:r>
                        <a:rPr lang="en-US" sz="1400" b="0" i="0" u="none" strike="noStrike" dirty="0">
                          <a:solidFill>
                            <a:srgbClr val="000000"/>
                          </a:solidFill>
                          <a:effectLst/>
                          <a:latin typeface="Calibri"/>
                        </a:rPr>
                        <a:t>/20140505</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Baked Spaghetti</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5/8/14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Joshua</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Baked Spaghetti with fresh roll. Side: fresh broccoli salad, fresh fruit.</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http://school-lunch-</a:t>
                      </a:r>
                      <a:r>
                        <a:rPr lang="en-US" sz="1400" b="0" i="0" u="none" strike="noStrike" dirty="0" err="1">
                          <a:solidFill>
                            <a:srgbClr val="000000"/>
                          </a:solidFill>
                          <a:effectLst/>
                          <a:latin typeface="Calibri"/>
                        </a:rPr>
                        <a:t>archive.com</a:t>
                      </a:r>
                      <a:r>
                        <a:rPr lang="en-US" sz="1400" b="0" i="0" u="none" strike="noStrike" dirty="0">
                          <a:solidFill>
                            <a:srgbClr val="000000"/>
                          </a:solidFill>
                          <a:effectLst/>
                          <a:latin typeface="Calibri"/>
                        </a:rPr>
                        <a:t>/20140508</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Burger</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5/12/14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Doris</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Build a burger on a bun. Sides: broccoli and cheese, fresh veggies, fresh fruit.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http://school-lunch-archive.com/20140521</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Chicken Fajita</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5/21/14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Annette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Chicken fajita wrap with black beans or romaine lettuce salad. Choice of fresh fruit.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http://school-lunch-archive.com/20140521</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799251">
                <a:tc>
                  <a:txBody>
                    <a:bodyPr/>
                    <a:lstStyle/>
                    <a:p>
                      <a:pPr algn="l" fontAlgn="b"/>
                      <a:r>
                        <a:rPr lang="en-US" sz="1400" b="0" i="0" u="none" strike="noStrike" dirty="0">
                          <a:solidFill>
                            <a:srgbClr val="000000"/>
                          </a:solidFill>
                          <a:effectLst/>
                          <a:latin typeface="Calibri"/>
                        </a:rPr>
                        <a:t>Diced Chicken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5/14/14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smtClean="0">
                          <a:solidFill>
                            <a:srgbClr val="000000"/>
                          </a:solidFill>
                          <a:effectLst/>
                          <a:latin typeface="Calibri"/>
                        </a:rPr>
                        <a:t>John B.</a:t>
                      </a:r>
                      <a:endParaRPr lang="en-US" sz="1400" b="0" i="0" u="none" strike="noStrike" dirty="0">
                        <a:solidFill>
                          <a:srgbClr val="000000"/>
                        </a:solidFill>
                        <a:effectLst/>
                        <a:latin typeface="Calibri"/>
                      </a:endParaRP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Diced chicken with gravy, mashed potatoes, seasoned spinach. Choice of fresh fruit.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http://school-lunch-</a:t>
                      </a:r>
                      <a:r>
                        <a:rPr lang="en-US" sz="1400" b="0" i="0" u="none" strike="noStrike" dirty="0" err="1">
                          <a:solidFill>
                            <a:srgbClr val="000000"/>
                          </a:solidFill>
                          <a:effectLst/>
                          <a:latin typeface="Calibri"/>
                        </a:rPr>
                        <a:t>archive.com</a:t>
                      </a:r>
                      <a:r>
                        <a:rPr lang="en-US" sz="1400" b="0" i="0" u="none" strike="noStrike" dirty="0">
                          <a:solidFill>
                            <a:srgbClr val="000000"/>
                          </a:solidFill>
                          <a:effectLst/>
                          <a:latin typeface="Calibri"/>
                        </a:rPr>
                        <a:t>/20140514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6763884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7999"/>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_cpc-logo-bl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41244" cy="3904297"/>
          </a:xfrm>
          <a:prstGeom prst="rect">
            <a:avLst/>
          </a:prstGeom>
        </p:spPr>
      </p:pic>
      <p:pic>
        <p:nvPicPr>
          <p:cNvPr id="11" name="Picture 10"/>
          <p:cNvPicPr>
            <a:picLocks noChangeAspect="1"/>
          </p:cNvPicPr>
          <p:nvPr/>
        </p:nvPicPr>
        <p:blipFill>
          <a:blip r:embed="rId3">
            <a:alphaModFix amt="56000"/>
          </a:blip>
          <a:stretch>
            <a:fillRect/>
          </a:stretch>
        </p:blipFill>
        <p:spPr>
          <a:xfrm>
            <a:off x="6241244" y="1425693"/>
            <a:ext cx="1999009" cy="1599207"/>
          </a:xfrm>
          <a:prstGeom prst="rect">
            <a:avLst/>
          </a:prstGeom>
        </p:spPr>
      </p:pic>
      <p:pic>
        <p:nvPicPr>
          <p:cNvPr id="16" name="Picture 15"/>
          <p:cNvPicPr>
            <a:picLocks noChangeAspect="1"/>
          </p:cNvPicPr>
          <p:nvPr/>
        </p:nvPicPr>
        <p:blipFill>
          <a:blip r:embed="rId4">
            <a:alphaModFix amt="56000"/>
          </a:blip>
          <a:stretch>
            <a:fillRect/>
          </a:stretch>
        </p:blipFill>
        <p:spPr>
          <a:xfrm>
            <a:off x="6271931" y="4892130"/>
            <a:ext cx="2872069" cy="1965869"/>
          </a:xfrm>
          <a:prstGeom prst="rect">
            <a:avLst/>
          </a:prstGeom>
        </p:spPr>
      </p:pic>
      <p:pic>
        <p:nvPicPr>
          <p:cNvPr id="15" name="Picture 14"/>
          <p:cNvPicPr>
            <a:picLocks noChangeAspect="1"/>
          </p:cNvPicPr>
          <p:nvPr/>
        </p:nvPicPr>
        <p:blipFill>
          <a:blip r:embed="rId5">
            <a:alphaModFix amt="56000"/>
          </a:blip>
          <a:stretch>
            <a:fillRect/>
          </a:stretch>
        </p:blipFill>
        <p:spPr>
          <a:xfrm>
            <a:off x="4828266" y="5037033"/>
            <a:ext cx="1662744" cy="1662744"/>
          </a:xfrm>
          <a:prstGeom prst="rect">
            <a:avLst/>
          </a:prstGeom>
        </p:spPr>
      </p:pic>
      <p:pic>
        <p:nvPicPr>
          <p:cNvPr id="17" name="Picture 16"/>
          <p:cNvPicPr>
            <a:picLocks noChangeAspect="1"/>
          </p:cNvPicPr>
          <p:nvPr/>
        </p:nvPicPr>
        <p:blipFill>
          <a:blip r:embed="rId6">
            <a:alphaModFix amt="56000"/>
          </a:blip>
          <a:stretch>
            <a:fillRect/>
          </a:stretch>
        </p:blipFill>
        <p:spPr>
          <a:xfrm>
            <a:off x="6820242" y="0"/>
            <a:ext cx="2323758" cy="1278067"/>
          </a:xfrm>
          <a:prstGeom prst="rect">
            <a:avLst/>
          </a:prstGeom>
        </p:spPr>
      </p:pic>
      <p:pic>
        <p:nvPicPr>
          <p:cNvPr id="19" name="Picture 18"/>
          <p:cNvPicPr>
            <a:picLocks noChangeAspect="1"/>
          </p:cNvPicPr>
          <p:nvPr/>
        </p:nvPicPr>
        <p:blipFill>
          <a:blip r:embed="rId7">
            <a:alphaModFix amt="56000"/>
          </a:blip>
          <a:stretch>
            <a:fillRect/>
          </a:stretch>
        </p:blipFill>
        <p:spPr>
          <a:xfrm>
            <a:off x="5213574" y="4075259"/>
            <a:ext cx="1058357" cy="643622"/>
          </a:xfrm>
          <a:prstGeom prst="rect">
            <a:avLst/>
          </a:prstGeom>
        </p:spPr>
      </p:pic>
      <p:pic>
        <p:nvPicPr>
          <p:cNvPr id="21" name="Picture 20"/>
          <p:cNvPicPr>
            <a:picLocks noChangeAspect="1"/>
          </p:cNvPicPr>
          <p:nvPr/>
        </p:nvPicPr>
        <p:blipFill>
          <a:blip r:embed="rId8">
            <a:alphaModFix amt="56000"/>
          </a:blip>
          <a:stretch>
            <a:fillRect/>
          </a:stretch>
        </p:blipFill>
        <p:spPr>
          <a:xfrm>
            <a:off x="6271931" y="3541268"/>
            <a:ext cx="2696025" cy="1350862"/>
          </a:xfrm>
          <a:prstGeom prst="rect">
            <a:avLst/>
          </a:prstGeom>
        </p:spPr>
      </p:pic>
      <p:pic>
        <p:nvPicPr>
          <p:cNvPr id="13" name="Picture 12" descr="Screen Shot 2014-05-30 at 12.26.22 PM.png"/>
          <p:cNvPicPr>
            <a:picLocks noChangeAspect="1"/>
          </p:cNvPicPr>
          <p:nvPr/>
        </p:nvPicPr>
        <p:blipFill>
          <a:blip r:embed="rId9">
            <a:alphaModFix amt="56000"/>
            <a:extLst>
              <a:ext uri="{28A0092B-C50C-407E-A947-70E740481C1C}">
                <a14:useLocalDpi xmlns:a14="http://schemas.microsoft.com/office/drawing/2010/main" val="0"/>
              </a:ext>
            </a:extLst>
          </a:blip>
          <a:stretch>
            <a:fillRect/>
          </a:stretch>
        </p:blipFill>
        <p:spPr>
          <a:xfrm>
            <a:off x="-31356" y="4075259"/>
            <a:ext cx="5025033" cy="2782741"/>
          </a:xfrm>
          <a:prstGeom prst="rect">
            <a:avLst/>
          </a:prstGeom>
        </p:spPr>
      </p:pic>
    </p:spTree>
    <p:extLst>
      <p:ext uri="{BB962C8B-B14F-4D97-AF65-F5344CB8AC3E}">
        <p14:creationId xmlns:p14="http://schemas.microsoft.com/office/powerpoint/2010/main" val="330257520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8785"/>
            <a:ext cx="8229600" cy="1039091"/>
          </a:xfrm>
        </p:spPr>
        <p:txBody>
          <a:bodyPr>
            <a:noAutofit/>
          </a:bodyPr>
          <a:lstStyle/>
          <a:p>
            <a:r>
              <a:rPr lang="en-US" sz="6000" dirty="0" smtClean="0"/>
              <a:t>“Format”</a:t>
            </a:r>
            <a:endParaRPr lang="en-US" sz="6000" dirty="0"/>
          </a:p>
        </p:txBody>
      </p:sp>
      <p:sp>
        <p:nvSpPr>
          <p:cNvPr id="4" name="Content Placeholder 3"/>
          <p:cNvSpPr>
            <a:spLocks noGrp="1"/>
          </p:cNvSpPr>
          <p:nvPr>
            <p:ph idx="1"/>
          </p:nvPr>
        </p:nvSpPr>
        <p:spPr/>
        <p:txBody>
          <a:bodyPr>
            <a:normAutofit lnSpcReduction="10000"/>
          </a:bodyPr>
          <a:lstStyle/>
          <a:p>
            <a:r>
              <a:rPr lang="en-US" dirty="0"/>
              <a:t>4 x 5 in</a:t>
            </a:r>
          </a:p>
          <a:p>
            <a:r>
              <a:rPr lang="en-US" dirty="0"/>
              <a:t>8 x 10 in</a:t>
            </a:r>
          </a:p>
          <a:p>
            <a:r>
              <a:rPr lang="en-US" dirty="0"/>
              <a:t>11 ¼ x 8 ¾ in (28.6 x 22.2 cm)</a:t>
            </a:r>
          </a:p>
          <a:p>
            <a:r>
              <a:rPr lang="en-US" dirty="0"/>
              <a:t>10.051 inches long</a:t>
            </a:r>
          </a:p>
          <a:p>
            <a:r>
              <a:rPr lang="en-US" dirty="0"/>
              <a:t>0 inches long</a:t>
            </a:r>
          </a:p>
          <a:p>
            <a:r>
              <a:rPr lang="en-US" dirty="0"/>
              <a:t>120 minutes</a:t>
            </a:r>
          </a:p>
          <a:p>
            <a:r>
              <a:rPr lang="en-US" dirty="0"/>
              <a:t>8 minutes</a:t>
            </a:r>
          </a:p>
          <a:p>
            <a:r>
              <a:rPr lang="en-US" dirty="0"/>
              <a:t>Gauge: 8 mm; Speed: 12 fps</a:t>
            </a:r>
          </a:p>
          <a:p>
            <a:endParaRPr lang="en-US" dirty="0"/>
          </a:p>
        </p:txBody>
      </p:sp>
    </p:spTree>
    <p:extLst>
      <p:ext uri="{BB962C8B-B14F-4D97-AF65-F5344CB8AC3E}">
        <p14:creationId xmlns:p14="http://schemas.microsoft.com/office/powerpoint/2010/main" val="1977992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7660"/>
            <a:ext cx="8229600" cy="944628"/>
          </a:xfrm>
        </p:spPr>
        <p:txBody>
          <a:bodyPr/>
          <a:lstStyle/>
          <a:p>
            <a:r>
              <a:rPr lang="en-US" dirty="0" smtClean="0"/>
              <a:t>All types </a:t>
            </a:r>
            <a:r>
              <a:rPr lang="en-US" dirty="0"/>
              <a:t>of “format” field content </a:t>
            </a:r>
          </a:p>
        </p:txBody>
      </p:sp>
      <p:sp>
        <p:nvSpPr>
          <p:cNvPr id="3" name="Content Placeholder 2"/>
          <p:cNvSpPr>
            <a:spLocks noGrp="1"/>
          </p:cNvSpPr>
          <p:nvPr>
            <p:ph idx="1"/>
          </p:nvPr>
        </p:nvSpPr>
        <p:spPr>
          <a:xfrm>
            <a:off x="457200" y="1835360"/>
            <a:ext cx="8574088" cy="5137278"/>
          </a:xfrm>
        </p:spPr>
        <p:txBody>
          <a:bodyPr>
            <a:normAutofit fontScale="55000" lnSpcReduction="20000"/>
          </a:bodyPr>
          <a:lstStyle/>
          <a:p>
            <a:r>
              <a:rPr lang="en-US" dirty="0"/>
              <a:t>99 9/9 x 9 /9 in. (99.9 x 99.9 cm)</a:t>
            </a:r>
          </a:p>
          <a:p>
            <a:r>
              <a:rPr lang="en-US" dirty="0"/>
              <a:t>9 9/9 in. (9.9 cm)</a:t>
            </a:r>
          </a:p>
          <a:p>
            <a:r>
              <a:rPr lang="en-US" dirty="0"/>
              <a:t>Gauge: 9mm; Speed: 99 fps</a:t>
            </a:r>
          </a:p>
          <a:p>
            <a:r>
              <a:rPr lang="en-US" dirty="0"/>
              <a:t>99 9/9 x 9/9 in. (99.9 x 99.9 cm)</a:t>
            </a:r>
          </a:p>
          <a:p>
            <a:r>
              <a:rPr lang="en-US" dirty="0"/>
              <a:t>9 9/9 x 9 9/9 x 9/9 in. (9.9 x 9.9 x 9.9 cm)</a:t>
            </a:r>
          </a:p>
          <a:p>
            <a:r>
              <a:rPr lang="en-US" dirty="0"/>
              <a:t>Gauge: 9mm; Speed: 9 fps</a:t>
            </a:r>
          </a:p>
          <a:p>
            <a:r>
              <a:rPr lang="en-US" dirty="0"/>
              <a:t>9 x 9 in. (9.9 x 9.9 cm)</a:t>
            </a:r>
          </a:p>
          <a:p>
            <a:r>
              <a:rPr lang="en-US" dirty="0"/>
              <a:t>Outer:  9 x 9 9/9 x 9 9/9 in. (9.9 x 9.9 x 9.9 cm)\</a:t>
            </a:r>
            <a:r>
              <a:rPr lang="en-US" dirty="0" err="1"/>
              <a:t>nInner</a:t>
            </a:r>
            <a:r>
              <a:rPr lang="en-US" dirty="0"/>
              <a:t>: 9 9/9 x 9 9/9 x 9 in. (9.9 x 9.9 x 9.9 cm)</a:t>
            </a:r>
          </a:p>
          <a:p>
            <a:r>
              <a:rPr lang="en-US" dirty="0"/>
              <a:t>99 Minutes</a:t>
            </a:r>
          </a:p>
          <a:p>
            <a:r>
              <a:rPr lang="en-US" dirty="0"/>
              <a:t>999 Minutes               </a:t>
            </a:r>
          </a:p>
          <a:p>
            <a:r>
              <a:rPr lang="en-US" dirty="0"/>
              <a:t>999.999 inches long</a:t>
            </a:r>
          </a:p>
          <a:p>
            <a:r>
              <a:rPr lang="en-US" dirty="0"/>
              <a:t>999.999 inches wide</a:t>
            </a:r>
          </a:p>
          <a:p>
            <a:r>
              <a:rPr lang="en-US" dirty="0"/>
              <a:t>999.999 inches high</a:t>
            </a:r>
          </a:p>
          <a:p>
            <a:r>
              <a:rPr lang="en-US" dirty="0"/>
              <a:t>0 inches wide</a:t>
            </a:r>
          </a:p>
          <a:p>
            <a:r>
              <a:rPr lang="en-US" dirty="0"/>
              <a:t>0 inches high</a:t>
            </a:r>
          </a:p>
          <a:p>
            <a:r>
              <a:rPr lang="en-US" dirty="0"/>
              <a:t>0 inches long</a:t>
            </a:r>
          </a:p>
        </p:txBody>
      </p:sp>
    </p:spTree>
    <p:extLst>
      <p:ext uri="{BB962C8B-B14F-4D97-AF65-F5344CB8AC3E}">
        <p14:creationId xmlns:p14="http://schemas.microsoft.com/office/powerpoint/2010/main" val="275640670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8700" y="1016000"/>
            <a:ext cx="4533900" cy="4826000"/>
          </a:xfrm>
          <a:prstGeom prst="rect">
            <a:avLst/>
          </a:prstGeom>
        </p:spPr>
      </p:pic>
    </p:spTree>
    <p:extLst>
      <p:ext uri="{BB962C8B-B14F-4D97-AF65-F5344CB8AC3E}">
        <p14:creationId xmlns:p14="http://schemas.microsoft.com/office/powerpoint/2010/main" val="416671461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8882" y="2069748"/>
            <a:ext cx="8503531" cy="4786665"/>
          </a:xfrm>
          <a:prstGeom prst="rect">
            <a:avLst/>
          </a:prstGeom>
        </p:spPr>
      </p:pic>
      <p:sp>
        <p:nvSpPr>
          <p:cNvPr id="5" name="Rectangle 4"/>
          <p:cNvSpPr/>
          <p:nvPr/>
        </p:nvSpPr>
        <p:spPr>
          <a:xfrm>
            <a:off x="-252506" y="297386"/>
            <a:ext cx="7028687" cy="1938992"/>
          </a:xfrm>
          <a:prstGeom prst="rect">
            <a:avLst/>
          </a:prstGeom>
          <a:noFill/>
          <a:scene3d>
            <a:camera prst="isometricOffAxis1Right"/>
            <a:lightRig rig="threePt" dir="t"/>
          </a:scene3d>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2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Metadata!</a:t>
            </a:r>
            <a:endParaRPr lang="en-US" sz="1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5439308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PC_homepage.png"/>
          <p:cNvPicPr>
            <a:picLocks noGrp="1" noChangeAspect="1"/>
          </p:cNvPicPr>
          <p:nvPr>
            <p:ph idx="1"/>
          </p:nvPr>
        </p:nvPicPr>
        <p:blipFill>
          <a:blip r:embed="rId2">
            <a:extLst>
              <a:ext uri="{28A0092B-C50C-407E-A947-70E740481C1C}">
                <a14:useLocalDpi xmlns:a14="http://schemas.microsoft.com/office/drawing/2010/main" val="0"/>
              </a:ext>
            </a:extLst>
          </a:blip>
          <a:srcRect t="579" b="579"/>
          <a:stretch>
            <a:fillRect/>
          </a:stretch>
        </p:blipFill>
        <p:spPr>
          <a:xfrm>
            <a:off x="457200" y="1316924"/>
            <a:ext cx="8229600" cy="4809239"/>
          </a:xfrm>
        </p:spPr>
      </p:pic>
    </p:spTree>
    <p:extLst>
      <p:ext uri="{BB962C8B-B14F-4D97-AF65-F5344CB8AC3E}">
        <p14:creationId xmlns:p14="http://schemas.microsoft.com/office/powerpoint/2010/main" val="228329711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4296"/>
            <a:ext cx="8229600" cy="1143000"/>
          </a:xfrm>
        </p:spPr>
        <p:txBody>
          <a:bodyPr>
            <a:noAutofit/>
          </a:bodyPr>
          <a:lstStyle/>
          <a:p>
            <a:r>
              <a:rPr lang="en-US" sz="8000" dirty="0" smtClean="0"/>
              <a:t>XSLT</a:t>
            </a:r>
            <a:endParaRPr lang="en-US" sz="8000" dirty="0"/>
          </a:p>
        </p:txBody>
      </p:sp>
      <p:sp>
        <p:nvSpPr>
          <p:cNvPr id="3" name="Content Placeholder 2"/>
          <p:cNvSpPr>
            <a:spLocks noGrp="1"/>
          </p:cNvSpPr>
          <p:nvPr>
            <p:ph idx="1"/>
          </p:nvPr>
        </p:nvSpPr>
        <p:spPr>
          <a:xfrm>
            <a:off x="0" y="1847214"/>
            <a:ext cx="9118600" cy="622042"/>
          </a:xfrm>
        </p:spPr>
        <p:txBody>
          <a:bodyPr/>
          <a:lstStyle/>
          <a:p>
            <a:pPr marL="0" indent="0" algn="ctr">
              <a:buNone/>
            </a:pPr>
            <a:r>
              <a:rPr lang="en-US" dirty="0" smtClean="0"/>
              <a:t>(Extensible </a:t>
            </a:r>
            <a:r>
              <a:rPr lang="en-US" dirty="0" err="1" smtClean="0"/>
              <a:t>Stylesheet</a:t>
            </a:r>
            <a:r>
              <a:rPr lang="en-US" dirty="0" smtClean="0"/>
              <a:t> Language Transformations)</a:t>
            </a:r>
            <a:endParaRPr lang="en-US" dirty="0"/>
          </a:p>
        </p:txBody>
      </p:sp>
      <p:sp>
        <p:nvSpPr>
          <p:cNvPr id="4" name="Title 1"/>
          <p:cNvSpPr txBox="1">
            <a:spLocks/>
          </p:cNvSpPr>
          <p:nvPr/>
        </p:nvSpPr>
        <p:spPr>
          <a:xfrm>
            <a:off x="468492" y="2966766"/>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8000" dirty="0" err="1" smtClean="0"/>
              <a:t>RegEx</a:t>
            </a:r>
            <a:endParaRPr lang="en-US" sz="8000" dirty="0"/>
          </a:p>
        </p:txBody>
      </p:sp>
      <p:sp>
        <p:nvSpPr>
          <p:cNvPr id="5" name="Content Placeholder 2"/>
          <p:cNvSpPr txBox="1">
            <a:spLocks/>
          </p:cNvSpPr>
          <p:nvPr/>
        </p:nvSpPr>
        <p:spPr>
          <a:xfrm>
            <a:off x="11292" y="4010232"/>
            <a:ext cx="9118600" cy="62204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t>(Regular Expressions)</a:t>
            </a:r>
            <a:endParaRPr lang="en-US" dirty="0"/>
          </a:p>
        </p:txBody>
      </p:sp>
      <p:sp>
        <p:nvSpPr>
          <p:cNvPr id="6" name="Title 1"/>
          <p:cNvSpPr txBox="1">
            <a:spLocks/>
          </p:cNvSpPr>
          <p:nvPr/>
        </p:nvSpPr>
        <p:spPr>
          <a:xfrm>
            <a:off x="468492" y="5000000"/>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8000" dirty="0" err="1" smtClean="0"/>
              <a:t>Solr</a:t>
            </a:r>
            <a:endParaRPr lang="en-US" sz="8000" dirty="0"/>
          </a:p>
        </p:txBody>
      </p:sp>
    </p:spTree>
    <p:extLst>
      <p:ext uri="{BB962C8B-B14F-4D97-AF65-F5344CB8AC3E}">
        <p14:creationId xmlns:p14="http://schemas.microsoft.com/office/powerpoint/2010/main" val="1023845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9136"/>
            <a:ext cx="8229600" cy="1143000"/>
          </a:xfrm>
        </p:spPr>
        <p:txBody>
          <a:bodyPr>
            <a:normAutofit/>
          </a:bodyPr>
          <a:lstStyle/>
          <a:p>
            <a:r>
              <a:rPr lang="en-US" sz="6000" dirty="0" smtClean="0"/>
              <a:t>Manual Cleanup</a:t>
            </a:r>
            <a:endParaRPr lang="en-US" sz="6000" dirty="0"/>
          </a:p>
        </p:txBody>
      </p:sp>
      <p:pic>
        <p:nvPicPr>
          <p:cNvPr id="4" name="Content Placeholder 3"/>
          <p:cNvPicPr>
            <a:picLocks noGrp="1" noChangeAspect="1"/>
          </p:cNvPicPr>
          <p:nvPr>
            <p:ph idx="1"/>
          </p:nvPr>
        </p:nvPicPr>
        <p:blipFill>
          <a:blip r:embed="rId2"/>
          <a:srcRect t="8712" b="8712"/>
          <a:stretch>
            <a:fillRect/>
          </a:stretch>
        </p:blipFill>
        <p:spPr>
          <a:xfrm>
            <a:off x="515995" y="1663212"/>
            <a:ext cx="8115024" cy="4462951"/>
          </a:xfrm>
        </p:spPr>
      </p:pic>
    </p:spTree>
    <p:extLst>
      <p:ext uri="{BB962C8B-B14F-4D97-AF65-F5344CB8AC3E}">
        <p14:creationId xmlns:p14="http://schemas.microsoft.com/office/powerpoint/2010/main" val="408733756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1194160"/>
            <a:ext cx="8229600" cy="1143000"/>
          </a:xfrm>
        </p:spPr>
        <p:txBody>
          <a:bodyPr>
            <a:normAutofit/>
          </a:bodyPr>
          <a:lstStyle/>
          <a:p>
            <a:r>
              <a:rPr lang="en-US" dirty="0" smtClean="0"/>
              <a:t>Smoothing rough edges</a:t>
            </a:r>
            <a:endParaRPr lang="en-US" dirty="0"/>
          </a:p>
        </p:txBody>
      </p:sp>
      <p:pic>
        <p:nvPicPr>
          <p:cNvPr id="8" name="Picture 7"/>
          <p:cNvPicPr>
            <a:picLocks noChangeAspect="1"/>
          </p:cNvPicPr>
          <p:nvPr/>
        </p:nvPicPr>
        <p:blipFill>
          <a:blip r:embed="rId3"/>
          <a:stretch>
            <a:fillRect/>
          </a:stretch>
        </p:blipFill>
        <p:spPr>
          <a:xfrm>
            <a:off x="1792204" y="2888622"/>
            <a:ext cx="1089703" cy="1367978"/>
          </a:xfrm>
          <a:prstGeom prst="rect">
            <a:avLst/>
          </a:prstGeom>
        </p:spPr>
      </p:pic>
      <p:pic>
        <p:nvPicPr>
          <p:cNvPr id="9" name="Picture 8"/>
          <p:cNvPicPr>
            <a:picLocks noChangeAspect="1"/>
          </p:cNvPicPr>
          <p:nvPr/>
        </p:nvPicPr>
        <p:blipFill>
          <a:blip r:embed="rId3"/>
          <a:stretch>
            <a:fillRect/>
          </a:stretch>
        </p:blipFill>
        <p:spPr>
          <a:xfrm>
            <a:off x="3814265" y="2888622"/>
            <a:ext cx="1089703" cy="1367978"/>
          </a:xfrm>
          <a:prstGeom prst="rect">
            <a:avLst/>
          </a:prstGeom>
        </p:spPr>
      </p:pic>
      <p:pic>
        <p:nvPicPr>
          <p:cNvPr id="10" name="Picture 9"/>
          <p:cNvPicPr>
            <a:picLocks noChangeAspect="1"/>
          </p:cNvPicPr>
          <p:nvPr/>
        </p:nvPicPr>
        <p:blipFill>
          <a:blip r:embed="rId3"/>
          <a:stretch>
            <a:fillRect/>
          </a:stretch>
        </p:blipFill>
        <p:spPr>
          <a:xfrm>
            <a:off x="5895122" y="2888622"/>
            <a:ext cx="1089703" cy="1367978"/>
          </a:xfrm>
          <a:prstGeom prst="rect">
            <a:avLst/>
          </a:prstGeom>
        </p:spPr>
      </p:pic>
      <p:pic>
        <p:nvPicPr>
          <p:cNvPr id="6" name="Content Placeholder 3"/>
          <p:cNvPicPr>
            <a:picLocks noChangeAspect="1"/>
          </p:cNvPicPr>
          <p:nvPr/>
        </p:nvPicPr>
        <p:blipFill>
          <a:blip r:embed="rId4"/>
          <a:srcRect l="-10487" r="-10487"/>
          <a:stretch>
            <a:fillRect/>
          </a:stretch>
        </p:blipFill>
        <p:spPr>
          <a:xfrm>
            <a:off x="4630671" y="2562027"/>
            <a:ext cx="1506533" cy="1694573"/>
          </a:xfrm>
          <a:prstGeom prst="rect">
            <a:avLst/>
          </a:prstGeom>
        </p:spPr>
      </p:pic>
      <p:pic>
        <p:nvPicPr>
          <p:cNvPr id="5" name="Content Placeholder 3"/>
          <p:cNvPicPr>
            <a:picLocks noChangeAspect="1"/>
          </p:cNvPicPr>
          <p:nvPr/>
        </p:nvPicPr>
        <p:blipFill>
          <a:blip r:embed="rId4"/>
          <a:srcRect l="-10487" r="-10487"/>
          <a:stretch>
            <a:fillRect/>
          </a:stretch>
        </p:blipFill>
        <p:spPr>
          <a:xfrm>
            <a:off x="2573334" y="2562027"/>
            <a:ext cx="1506533" cy="1694573"/>
          </a:xfrm>
          <a:prstGeom prst="rect">
            <a:avLst/>
          </a:prstGeom>
        </p:spPr>
      </p:pic>
      <p:pic>
        <p:nvPicPr>
          <p:cNvPr id="4" name="Content Placeholder 3"/>
          <p:cNvPicPr>
            <a:picLocks noGrp="1" noChangeAspect="1"/>
          </p:cNvPicPr>
          <p:nvPr>
            <p:ph idx="1"/>
          </p:nvPr>
        </p:nvPicPr>
        <p:blipFill>
          <a:blip r:embed="rId4"/>
          <a:srcRect l="-10487" r="-10487"/>
          <a:stretch>
            <a:fillRect/>
          </a:stretch>
        </p:blipFill>
        <p:spPr>
          <a:xfrm>
            <a:off x="586547" y="2562027"/>
            <a:ext cx="1506533" cy="1694573"/>
          </a:xfrm>
        </p:spPr>
      </p:pic>
      <p:pic>
        <p:nvPicPr>
          <p:cNvPr id="7" name="Content Placeholder 3"/>
          <p:cNvPicPr>
            <a:picLocks noChangeAspect="1"/>
          </p:cNvPicPr>
          <p:nvPr/>
        </p:nvPicPr>
        <p:blipFill>
          <a:blip r:embed="rId4"/>
          <a:srcRect l="-10487" r="-10487"/>
          <a:stretch>
            <a:fillRect/>
          </a:stretch>
        </p:blipFill>
        <p:spPr>
          <a:xfrm>
            <a:off x="6758564" y="2562027"/>
            <a:ext cx="1506533" cy="1694573"/>
          </a:xfrm>
          <a:prstGeom prst="rect">
            <a:avLst/>
          </a:prstGeom>
        </p:spPr>
      </p:pic>
      <p:sp>
        <p:nvSpPr>
          <p:cNvPr id="11" name="TextBox 10"/>
          <p:cNvSpPr txBox="1"/>
          <p:nvPr/>
        </p:nvSpPr>
        <p:spPr>
          <a:xfrm>
            <a:off x="654859" y="4886606"/>
            <a:ext cx="1463987" cy="492443"/>
          </a:xfrm>
          <a:prstGeom prst="rect">
            <a:avLst/>
          </a:prstGeom>
          <a:noFill/>
        </p:spPr>
        <p:txBody>
          <a:bodyPr wrap="none" rtlCol="0">
            <a:spAutoFit/>
          </a:bodyPr>
          <a:lstStyle/>
          <a:p>
            <a:r>
              <a:rPr lang="en-US" sz="2600" b="1" dirty="0" err="1" smtClean="0"/>
              <a:t>csv,xls</a:t>
            </a:r>
            <a:r>
              <a:rPr lang="en-US" sz="2600" b="1" dirty="0" smtClean="0"/>
              <a:t>,??</a:t>
            </a:r>
            <a:endParaRPr lang="en-US" sz="2600" b="1" dirty="0"/>
          </a:p>
        </p:txBody>
      </p:sp>
      <p:sp>
        <p:nvSpPr>
          <p:cNvPr id="12" name="TextBox 11"/>
          <p:cNvSpPr txBox="1"/>
          <p:nvPr/>
        </p:nvSpPr>
        <p:spPr>
          <a:xfrm>
            <a:off x="2963392" y="4906656"/>
            <a:ext cx="800720" cy="492443"/>
          </a:xfrm>
          <a:prstGeom prst="rect">
            <a:avLst/>
          </a:prstGeom>
          <a:noFill/>
        </p:spPr>
        <p:txBody>
          <a:bodyPr wrap="none" rtlCol="0">
            <a:spAutoFit/>
          </a:bodyPr>
          <a:lstStyle/>
          <a:p>
            <a:r>
              <a:rPr lang="en-US" sz="2600" b="1" dirty="0" smtClean="0"/>
              <a:t>XML</a:t>
            </a:r>
            <a:endParaRPr lang="en-US" sz="2600" b="1" dirty="0"/>
          </a:p>
        </p:txBody>
      </p:sp>
      <p:pic>
        <p:nvPicPr>
          <p:cNvPr id="13" name="Picture 12"/>
          <p:cNvPicPr>
            <a:picLocks noChangeAspect="1"/>
          </p:cNvPicPr>
          <p:nvPr/>
        </p:nvPicPr>
        <p:blipFill>
          <a:blip r:embed="rId5"/>
          <a:stretch>
            <a:fillRect/>
          </a:stretch>
        </p:blipFill>
        <p:spPr>
          <a:xfrm>
            <a:off x="4630671" y="4682518"/>
            <a:ext cx="1658871" cy="836018"/>
          </a:xfrm>
          <a:prstGeom prst="rect">
            <a:avLst/>
          </a:prstGeom>
        </p:spPr>
      </p:pic>
      <p:pic>
        <p:nvPicPr>
          <p:cNvPr id="14" name="Picture 13"/>
          <p:cNvPicPr>
            <a:picLocks noChangeAspect="1"/>
          </p:cNvPicPr>
          <p:nvPr/>
        </p:nvPicPr>
        <p:blipFill>
          <a:blip r:embed="rId6"/>
          <a:stretch>
            <a:fillRect/>
          </a:stretch>
        </p:blipFill>
        <p:spPr>
          <a:xfrm>
            <a:off x="6984825" y="4538685"/>
            <a:ext cx="1142019" cy="1142019"/>
          </a:xfrm>
          <a:prstGeom prst="rect">
            <a:avLst/>
          </a:prstGeom>
        </p:spPr>
      </p:pic>
    </p:spTree>
    <p:extLst>
      <p:ext uri="{BB962C8B-B14F-4D97-AF65-F5344CB8AC3E}">
        <p14:creationId xmlns:p14="http://schemas.microsoft.com/office/powerpoint/2010/main" val="82796952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490" y="1269899"/>
            <a:ext cx="8572224" cy="4832092"/>
          </a:xfrm>
          <a:prstGeom prst="rect">
            <a:avLst/>
          </a:prstGeom>
          <a:noFill/>
        </p:spPr>
        <p:txBody>
          <a:bodyPr wrap="square" rtlCol="0">
            <a:spAutoFit/>
          </a:bodyPr>
          <a:lstStyle/>
          <a:p>
            <a:pPr algn="ctr"/>
            <a:r>
              <a:rPr lang="en-US" sz="4400" dirty="0" smtClean="0"/>
              <a:t>in → inches</a:t>
            </a:r>
          </a:p>
          <a:p>
            <a:pPr algn="ctr"/>
            <a:endParaRPr lang="en-US" sz="4400" dirty="0" smtClean="0"/>
          </a:p>
          <a:p>
            <a:pPr algn="ctr"/>
            <a:r>
              <a:rPr lang="en-US" sz="4400" dirty="0" smtClean="0"/>
              <a:t>12 January </a:t>
            </a:r>
            <a:r>
              <a:rPr lang="en-US" sz="4400" dirty="0"/>
              <a:t> → </a:t>
            </a:r>
            <a:r>
              <a:rPr lang="en-US" sz="4400" dirty="0" smtClean="0"/>
              <a:t>January 12</a:t>
            </a:r>
          </a:p>
          <a:p>
            <a:pPr algn="ctr"/>
            <a:endParaRPr lang="en-US" sz="4400" dirty="0" smtClean="0"/>
          </a:p>
          <a:p>
            <a:pPr algn="ctr"/>
            <a:r>
              <a:rPr lang="en-US" sz="4400" dirty="0" smtClean="0"/>
              <a:t>+ Your org name or geographic data</a:t>
            </a:r>
          </a:p>
          <a:p>
            <a:pPr algn="ctr"/>
            <a:endParaRPr lang="en-US" sz="4400" dirty="0"/>
          </a:p>
          <a:p>
            <a:pPr algn="ctr"/>
            <a:r>
              <a:rPr lang="en-US" sz="4400" dirty="0" smtClean="0"/>
              <a:t>(etc.)</a:t>
            </a:r>
          </a:p>
        </p:txBody>
      </p:sp>
    </p:spTree>
    <p:extLst>
      <p:ext uri="{BB962C8B-B14F-4D97-AF65-F5344CB8AC3E}">
        <p14:creationId xmlns:p14="http://schemas.microsoft.com/office/powerpoint/2010/main" val="123223183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30197"/>
            <a:ext cx="4318000" cy="1470025"/>
          </a:xfrm>
        </p:spPr>
        <p:txBody>
          <a:bodyPr>
            <a:noAutofit/>
          </a:bodyPr>
          <a:lstStyle/>
          <a:p>
            <a:r>
              <a:rPr lang="en-US" sz="6000" dirty="0" smtClean="0"/>
              <a:t>We’re here </a:t>
            </a:r>
            <a:br>
              <a:rPr lang="en-US" sz="6000" dirty="0" smtClean="0"/>
            </a:br>
            <a:r>
              <a:rPr lang="en-US" sz="6000" dirty="0" smtClean="0"/>
              <a:t>to make you look good.</a:t>
            </a:r>
            <a:endParaRPr lang="en-US" sz="6000" dirty="0"/>
          </a:p>
        </p:txBody>
      </p:sp>
      <p:pic>
        <p:nvPicPr>
          <p:cNvPr id="11" name="Picture 10"/>
          <p:cNvPicPr>
            <a:picLocks noChangeAspect="1"/>
          </p:cNvPicPr>
          <p:nvPr/>
        </p:nvPicPr>
        <p:blipFill>
          <a:blip r:embed="rId2"/>
          <a:stretch>
            <a:fillRect/>
          </a:stretch>
        </p:blipFill>
        <p:spPr>
          <a:xfrm>
            <a:off x="4318000" y="787400"/>
            <a:ext cx="4826000" cy="6070600"/>
          </a:xfrm>
          <a:prstGeom prst="rect">
            <a:avLst/>
          </a:prstGeom>
        </p:spPr>
      </p:pic>
    </p:spTree>
    <p:extLst>
      <p:ext uri="{BB962C8B-B14F-4D97-AF65-F5344CB8AC3E}">
        <p14:creationId xmlns:p14="http://schemas.microsoft.com/office/powerpoint/2010/main" val="87380807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9303" y="1256895"/>
            <a:ext cx="7388101" cy="4926385"/>
          </a:xfrm>
          <a:prstGeom prst="rect">
            <a:avLst/>
          </a:prstGeom>
        </p:spPr>
      </p:pic>
    </p:spTree>
    <p:extLst>
      <p:ext uri="{BB962C8B-B14F-4D97-AF65-F5344CB8AC3E}">
        <p14:creationId xmlns:p14="http://schemas.microsoft.com/office/powerpoint/2010/main" val="300286286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0780"/>
            <a:ext cx="8229600" cy="1143000"/>
          </a:xfrm>
        </p:spPr>
        <p:txBody>
          <a:bodyPr/>
          <a:lstStyle/>
          <a:p>
            <a:r>
              <a:rPr lang="en-US" dirty="0" smtClean="0"/>
              <a:t>Ideal partners have…</a:t>
            </a:r>
            <a:endParaRPr lang="en-US" dirty="0"/>
          </a:p>
        </p:txBody>
      </p:sp>
      <p:sp>
        <p:nvSpPr>
          <p:cNvPr id="3" name="Content Placeholder 2"/>
          <p:cNvSpPr>
            <a:spLocks noGrp="1"/>
          </p:cNvSpPr>
          <p:nvPr>
            <p:ph idx="1"/>
          </p:nvPr>
        </p:nvSpPr>
        <p:spPr>
          <a:xfrm>
            <a:off x="457200" y="2141068"/>
            <a:ext cx="8229600" cy="4525963"/>
          </a:xfrm>
        </p:spPr>
        <p:txBody>
          <a:bodyPr>
            <a:noAutofit/>
          </a:bodyPr>
          <a:lstStyle/>
          <a:p>
            <a:r>
              <a:rPr lang="en-US" sz="3800" dirty="0" smtClean="0"/>
              <a:t>100% digitized collection(s),</a:t>
            </a:r>
          </a:p>
          <a:p>
            <a:r>
              <a:rPr lang="en-US" sz="3800" dirty="0" smtClean="0"/>
              <a:t>that are fully available online,</a:t>
            </a:r>
          </a:p>
          <a:p>
            <a:r>
              <a:rPr lang="en-US" sz="3800" dirty="0"/>
              <a:t>a</a:t>
            </a:r>
            <a:r>
              <a:rPr lang="en-US" sz="3800" dirty="0" smtClean="0"/>
              <a:t>re clearly focused on the presidency,</a:t>
            </a:r>
          </a:p>
          <a:p>
            <a:r>
              <a:rPr lang="en-US" sz="3800" dirty="0" smtClean="0"/>
              <a:t>and have a complete and clear digital metadata record about each item.</a:t>
            </a:r>
            <a:endParaRPr lang="en-US" sz="3800" dirty="0"/>
          </a:p>
        </p:txBody>
      </p:sp>
    </p:spTree>
    <p:extLst>
      <p:ext uri="{BB962C8B-B14F-4D97-AF65-F5344CB8AC3E}">
        <p14:creationId xmlns:p14="http://schemas.microsoft.com/office/powerpoint/2010/main" val="4001533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38097" y="1206500"/>
            <a:ext cx="4978868" cy="5007482"/>
          </a:xfrm>
          <a:prstGeom prst="rect">
            <a:avLst/>
          </a:prstGeom>
        </p:spPr>
      </p:pic>
    </p:spTree>
    <p:extLst>
      <p:ext uri="{BB962C8B-B14F-4D97-AF65-F5344CB8AC3E}">
        <p14:creationId xmlns:p14="http://schemas.microsoft.com/office/powerpoint/2010/main" val="4595739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2538"/>
            <a:ext cx="8229600" cy="1143000"/>
          </a:xfrm>
        </p:spPr>
        <p:txBody>
          <a:bodyPr/>
          <a:lstStyle/>
          <a:p>
            <a:r>
              <a:rPr lang="en-US" dirty="0" smtClean="0"/>
              <a:t>I want to be a partner! But…</a:t>
            </a:r>
            <a:endParaRPr lang="en-US" dirty="0"/>
          </a:p>
        </p:txBody>
      </p:sp>
      <p:sp>
        <p:nvSpPr>
          <p:cNvPr id="3" name="Content Placeholder 2"/>
          <p:cNvSpPr>
            <a:spLocks noGrp="1"/>
          </p:cNvSpPr>
          <p:nvPr>
            <p:ph idx="1"/>
          </p:nvPr>
        </p:nvSpPr>
        <p:spPr>
          <a:xfrm>
            <a:off x="235177" y="2057690"/>
            <a:ext cx="8642777" cy="4233085"/>
          </a:xfrm>
        </p:spPr>
        <p:txBody>
          <a:bodyPr>
            <a:noAutofit/>
          </a:bodyPr>
          <a:lstStyle/>
          <a:p>
            <a:r>
              <a:rPr lang="en-US" sz="3600" dirty="0" smtClean="0"/>
              <a:t>I don’t have digital records</a:t>
            </a:r>
          </a:p>
          <a:p>
            <a:r>
              <a:rPr lang="en-US" sz="3600" dirty="0" smtClean="0"/>
              <a:t>We only have a few digital items</a:t>
            </a:r>
          </a:p>
          <a:p>
            <a:r>
              <a:rPr lang="en-US" sz="3600" dirty="0" smtClean="0"/>
              <a:t>What’s metadata?</a:t>
            </a:r>
          </a:p>
          <a:p>
            <a:r>
              <a:rPr lang="en-US" sz="3600" dirty="0" smtClean="0"/>
              <a:t>Our IT person was eaten by a bear and I don’t know how to export from the system.</a:t>
            </a:r>
          </a:p>
          <a:p>
            <a:r>
              <a:rPr lang="en-US" sz="3600" dirty="0" smtClean="0"/>
              <a:t>I don’t have time for this!</a:t>
            </a:r>
            <a:endParaRPr lang="en-US" sz="3600" dirty="0"/>
          </a:p>
        </p:txBody>
      </p:sp>
    </p:spTree>
    <p:extLst>
      <p:ext uri="{BB962C8B-B14F-4D97-AF65-F5344CB8AC3E}">
        <p14:creationId xmlns:p14="http://schemas.microsoft.com/office/powerpoint/2010/main" val="2991714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68998"/>
            <a:ext cx="9118600" cy="1143000"/>
          </a:xfrm>
        </p:spPr>
        <p:txBody>
          <a:bodyPr>
            <a:noAutofit/>
          </a:bodyPr>
          <a:lstStyle/>
          <a:p>
            <a:r>
              <a:rPr lang="en-US" sz="8000" dirty="0" smtClean="0"/>
              <a:t>Educational Materials</a:t>
            </a:r>
            <a:endParaRPr lang="en-US" sz="8000" dirty="0"/>
          </a:p>
        </p:txBody>
      </p:sp>
    </p:spTree>
    <p:extLst>
      <p:ext uri="{BB962C8B-B14F-4D97-AF65-F5344CB8AC3E}">
        <p14:creationId xmlns:p14="http://schemas.microsoft.com/office/powerpoint/2010/main" val="19980609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5" name="Content Placeholder 4" descr="tr_detail2.png"/>
          <p:cNvPicPr>
            <a:picLocks noGrp="1" noChangeAspect="1"/>
          </p:cNvPicPr>
          <p:nvPr>
            <p:ph idx="1"/>
          </p:nvPr>
        </p:nvPicPr>
        <p:blipFill>
          <a:blip r:embed="rId2">
            <a:extLst>
              <a:ext uri="{28A0092B-C50C-407E-A947-70E740481C1C}">
                <a14:useLocalDpi xmlns:a14="http://schemas.microsoft.com/office/drawing/2010/main" val="0"/>
              </a:ext>
            </a:extLst>
          </a:blip>
          <a:srcRect l="-41419" r="-41419"/>
          <a:stretch>
            <a:fillRect/>
          </a:stretch>
        </p:blipFill>
        <p:spPr>
          <a:xfrm>
            <a:off x="457200" y="1022968"/>
            <a:ext cx="8229600" cy="5103196"/>
          </a:xfrm>
        </p:spPr>
      </p:pic>
    </p:spTree>
    <p:extLst>
      <p:ext uri="{BB962C8B-B14F-4D97-AF65-F5344CB8AC3E}">
        <p14:creationId xmlns:p14="http://schemas.microsoft.com/office/powerpoint/2010/main" val="341325202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61308" y="1074283"/>
            <a:ext cx="2469376" cy="2469376"/>
          </a:xfrm>
          <a:prstGeom prst="rect">
            <a:avLst/>
          </a:prstGeom>
        </p:spPr>
      </p:pic>
      <p:pic>
        <p:nvPicPr>
          <p:cNvPr id="3" name="Picture 2"/>
          <p:cNvPicPr>
            <a:picLocks noChangeAspect="1"/>
          </p:cNvPicPr>
          <p:nvPr/>
        </p:nvPicPr>
        <p:blipFill>
          <a:blip r:embed="rId3"/>
          <a:stretch>
            <a:fillRect/>
          </a:stretch>
        </p:blipFill>
        <p:spPr>
          <a:xfrm>
            <a:off x="863408" y="4169044"/>
            <a:ext cx="3467549" cy="2309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1552091" y="1221682"/>
            <a:ext cx="2555460" cy="2555460"/>
          </a:xfrm>
          <a:prstGeom prst="rect">
            <a:avLst/>
          </a:prstGeom>
        </p:spPr>
      </p:pic>
      <p:pic>
        <p:nvPicPr>
          <p:cNvPr id="5" name="Picture 4"/>
          <p:cNvPicPr>
            <a:picLocks noChangeAspect="1"/>
          </p:cNvPicPr>
          <p:nvPr/>
        </p:nvPicPr>
        <p:blipFill>
          <a:blip r:embed="rId5"/>
          <a:stretch>
            <a:fillRect/>
          </a:stretch>
        </p:blipFill>
        <p:spPr>
          <a:xfrm>
            <a:off x="5424221" y="3902486"/>
            <a:ext cx="1542067" cy="2688956"/>
          </a:xfrm>
          <a:prstGeom prst="rect">
            <a:avLst/>
          </a:prstGeom>
        </p:spPr>
      </p:pic>
    </p:spTree>
    <p:extLst>
      <p:ext uri="{BB962C8B-B14F-4D97-AF65-F5344CB8AC3E}">
        <p14:creationId xmlns:p14="http://schemas.microsoft.com/office/powerpoint/2010/main" val="211248168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32" y="638307"/>
            <a:ext cx="8229600" cy="1143000"/>
          </a:xfrm>
        </p:spPr>
        <p:txBody>
          <a:bodyPr>
            <a:noAutofit/>
          </a:bodyPr>
          <a:lstStyle/>
          <a:p>
            <a:r>
              <a:rPr lang="en-US" sz="6000" dirty="0" smtClean="0"/>
              <a:t>Goals:</a:t>
            </a:r>
            <a:endParaRPr lang="en-US" sz="6000" dirty="0"/>
          </a:p>
        </p:txBody>
      </p:sp>
      <p:sp>
        <p:nvSpPr>
          <p:cNvPr id="3" name="Content Placeholder 2"/>
          <p:cNvSpPr>
            <a:spLocks noGrp="1"/>
          </p:cNvSpPr>
          <p:nvPr>
            <p:ph idx="1"/>
          </p:nvPr>
        </p:nvSpPr>
        <p:spPr>
          <a:xfrm>
            <a:off x="363132" y="1668420"/>
            <a:ext cx="8229600" cy="791603"/>
          </a:xfrm>
        </p:spPr>
        <p:txBody>
          <a:bodyPr>
            <a:noAutofit/>
          </a:bodyPr>
          <a:lstStyle/>
          <a:p>
            <a:pPr marL="0" indent="0" algn="ctr">
              <a:buNone/>
            </a:pPr>
            <a:r>
              <a:rPr lang="en-US" sz="8000" dirty="0" smtClean="0"/>
              <a:t>Empowerment</a:t>
            </a:r>
          </a:p>
        </p:txBody>
      </p:sp>
      <p:sp>
        <p:nvSpPr>
          <p:cNvPr id="4" name="TextBox 3"/>
          <p:cNvSpPr txBox="1"/>
          <p:nvPr/>
        </p:nvSpPr>
        <p:spPr>
          <a:xfrm>
            <a:off x="0" y="2966342"/>
            <a:ext cx="9144000" cy="1323439"/>
          </a:xfrm>
          <a:prstGeom prst="rect">
            <a:avLst/>
          </a:prstGeom>
          <a:noFill/>
        </p:spPr>
        <p:txBody>
          <a:bodyPr wrap="square" rtlCol="0">
            <a:spAutoFit/>
          </a:bodyPr>
          <a:lstStyle/>
          <a:p>
            <a:pPr algn="ctr"/>
            <a:r>
              <a:rPr lang="en-US" sz="8000" dirty="0" smtClean="0"/>
              <a:t>Efficiency</a:t>
            </a:r>
            <a:endParaRPr lang="en-US" sz="8000" dirty="0"/>
          </a:p>
        </p:txBody>
      </p:sp>
      <p:sp>
        <p:nvSpPr>
          <p:cNvPr id="5" name="TextBox 4"/>
          <p:cNvSpPr txBox="1"/>
          <p:nvPr/>
        </p:nvSpPr>
        <p:spPr>
          <a:xfrm>
            <a:off x="0" y="4360336"/>
            <a:ext cx="9144000" cy="1015663"/>
          </a:xfrm>
          <a:prstGeom prst="rect">
            <a:avLst/>
          </a:prstGeom>
          <a:noFill/>
        </p:spPr>
        <p:txBody>
          <a:bodyPr wrap="square" rtlCol="0">
            <a:spAutoFit/>
          </a:bodyPr>
          <a:lstStyle/>
          <a:p>
            <a:pPr algn="ctr"/>
            <a:r>
              <a:rPr lang="en-US" sz="6000" dirty="0"/>
              <a:t>Open </a:t>
            </a:r>
            <a:r>
              <a:rPr lang="en-US" sz="6000" dirty="0" smtClean="0"/>
              <a:t>Source / Open Data</a:t>
            </a:r>
            <a:endParaRPr lang="en-US" sz="6000" dirty="0"/>
          </a:p>
        </p:txBody>
      </p:sp>
    </p:spTree>
    <p:extLst>
      <p:ext uri="{BB962C8B-B14F-4D97-AF65-F5344CB8AC3E}">
        <p14:creationId xmlns:p14="http://schemas.microsoft.com/office/powerpoint/2010/main" val="36972144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8322" y="1650257"/>
            <a:ext cx="9118600" cy="1470025"/>
          </a:xfrm>
        </p:spPr>
        <p:txBody>
          <a:bodyPr>
            <a:noAutofit/>
          </a:bodyPr>
          <a:lstStyle/>
          <a:p>
            <a:r>
              <a:rPr lang="en-US" sz="6000" dirty="0" smtClean="0"/>
              <a:t>A rising tide </a:t>
            </a:r>
            <a:br>
              <a:rPr lang="en-US" sz="6000" dirty="0" smtClean="0"/>
            </a:br>
            <a:r>
              <a:rPr lang="en-US" sz="6000" dirty="0" smtClean="0"/>
              <a:t>raises all boats.</a:t>
            </a:r>
            <a:endParaRPr lang="en-US" sz="6000"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alphaModFix/>
          </a:blip>
          <a:stretch>
            <a:fillRect/>
          </a:stretch>
        </p:blipFill>
        <p:spPr>
          <a:xfrm>
            <a:off x="-361650" y="1035673"/>
            <a:ext cx="5076210" cy="5929098"/>
          </a:xfrm>
          <a:prstGeom prst="rect">
            <a:avLst/>
          </a:prstGeom>
        </p:spPr>
      </p:pic>
    </p:spTree>
    <p:extLst>
      <p:ext uri="{BB962C8B-B14F-4D97-AF65-F5344CB8AC3E}">
        <p14:creationId xmlns:p14="http://schemas.microsoft.com/office/powerpoint/2010/main" val="120696736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rotWithShape="1">
          <a:blip r:embed="rId2"/>
          <a:srcRect t="22608" r="7268" b="22608"/>
          <a:stretch/>
        </p:blipFill>
        <p:spPr>
          <a:xfrm>
            <a:off x="1587" y="3540821"/>
            <a:ext cx="5593306" cy="3317179"/>
          </a:xfrm>
          <a:prstGeom prst="rect">
            <a:avLst/>
          </a:prstGeom>
        </p:spPr>
      </p:pic>
      <p:sp>
        <p:nvSpPr>
          <p:cNvPr id="3" name="TextBox 2"/>
          <p:cNvSpPr txBox="1"/>
          <p:nvPr/>
        </p:nvSpPr>
        <p:spPr>
          <a:xfrm>
            <a:off x="-1" y="1682370"/>
            <a:ext cx="9142413" cy="1754327"/>
          </a:xfrm>
          <a:prstGeom prst="rect">
            <a:avLst/>
          </a:prstGeom>
          <a:noFill/>
        </p:spPr>
        <p:txBody>
          <a:bodyPr wrap="square" rtlCol="0">
            <a:spAutoFit/>
          </a:bodyPr>
          <a:lstStyle/>
          <a:p>
            <a:pPr algn="ctr"/>
            <a:r>
              <a:rPr lang="en-US" sz="3600" dirty="0" smtClean="0"/>
              <a:t>Paper copy in your seat </a:t>
            </a:r>
          </a:p>
          <a:p>
            <a:pPr algn="ctr"/>
            <a:r>
              <a:rPr lang="en-US" sz="3600" b="1" dirty="0" smtClean="0"/>
              <a:t>OR</a:t>
            </a:r>
            <a:endParaRPr lang="en-US" sz="3600" dirty="0" smtClean="0"/>
          </a:p>
          <a:p>
            <a:pPr algn="ctr"/>
            <a:r>
              <a:rPr lang="en-US" sz="3600" dirty="0" err="1" smtClean="0"/>
              <a:t>presidentialcollections.org</a:t>
            </a:r>
            <a:endParaRPr lang="en-US" sz="3600" dirty="0"/>
          </a:p>
        </p:txBody>
      </p:sp>
      <p:sp>
        <p:nvSpPr>
          <p:cNvPr id="4" name="Title 1"/>
          <p:cNvSpPr txBox="1">
            <a:spLocks/>
          </p:cNvSpPr>
          <p:nvPr/>
        </p:nvSpPr>
        <p:spPr>
          <a:xfrm>
            <a:off x="-1" y="938011"/>
            <a:ext cx="9142413" cy="103909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Take the survey!</a:t>
            </a:r>
            <a:endParaRPr lang="en-US" b="1" dirty="0"/>
          </a:p>
        </p:txBody>
      </p:sp>
    </p:spTree>
    <p:extLst>
      <p:ext uri="{BB962C8B-B14F-4D97-AF65-F5344CB8AC3E}">
        <p14:creationId xmlns:p14="http://schemas.microsoft.com/office/powerpoint/2010/main" val="313976914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70634"/>
            <a:ext cx="8229600" cy="4525963"/>
          </a:xfrm>
        </p:spPr>
        <p:txBody>
          <a:bodyPr>
            <a:noAutofit/>
          </a:bodyPr>
          <a:lstStyle/>
          <a:p>
            <a:pPr lvl="0"/>
            <a:r>
              <a:rPr lang="en-US" dirty="0"/>
              <a:t>Metadata </a:t>
            </a:r>
            <a:endParaRPr lang="en-US" dirty="0" smtClean="0"/>
          </a:p>
          <a:p>
            <a:pPr lvl="0"/>
            <a:r>
              <a:rPr lang="en-US" dirty="0" smtClean="0"/>
              <a:t>What </a:t>
            </a:r>
            <a:r>
              <a:rPr lang="en-US" dirty="0"/>
              <a:t>is open source/open </a:t>
            </a:r>
            <a:r>
              <a:rPr lang="en-US" dirty="0" smtClean="0"/>
              <a:t>data?</a:t>
            </a:r>
            <a:endParaRPr lang="en-US" dirty="0"/>
          </a:p>
          <a:p>
            <a:pPr lvl="0"/>
            <a:r>
              <a:rPr lang="en-US" dirty="0"/>
              <a:t>Copyright in the digital age</a:t>
            </a:r>
          </a:p>
          <a:p>
            <a:pPr lvl="0"/>
            <a:r>
              <a:rPr lang="en-US" dirty="0"/>
              <a:t>Best practices for scanning</a:t>
            </a:r>
          </a:p>
          <a:p>
            <a:pPr lvl="0"/>
            <a:r>
              <a:rPr lang="en-US" dirty="0" smtClean="0"/>
              <a:t>Budget </a:t>
            </a:r>
            <a:r>
              <a:rPr lang="en-US" dirty="0"/>
              <a:t>solutions for digital development</a:t>
            </a:r>
          </a:p>
          <a:p>
            <a:pPr lvl="0"/>
            <a:r>
              <a:rPr lang="en-US" dirty="0" err="1"/>
              <a:t>Solr</a:t>
            </a:r>
            <a:r>
              <a:rPr lang="en-US" dirty="0"/>
              <a:t>/</a:t>
            </a:r>
            <a:r>
              <a:rPr lang="en-US" dirty="0" err="1"/>
              <a:t>Blacklight</a:t>
            </a:r>
            <a:endParaRPr lang="en-US" dirty="0"/>
          </a:p>
          <a:p>
            <a:pPr lvl="0"/>
            <a:r>
              <a:rPr lang="en-US" b="1" dirty="0" smtClean="0"/>
              <a:t>Other ideas? We want to hear from you!</a:t>
            </a:r>
            <a:endParaRPr lang="en-US" b="1" dirty="0"/>
          </a:p>
          <a:p>
            <a:endParaRPr lang="en-US" dirty="0"/>
          </a:p>
        </p:txBody>
      </p:sp>
      <p:sp>
        <p:nvSpPr>
          <p:cNvPr id="4" name="TextBox 3"/>
          <p:cNvSpPr txBox="1"/>
          <p:nvPr/>
        </p:nvSpPr>
        <p:spPr>
          <a:xfrm>
            <a:off x="188142" y="905381"/>
            <a:ext cx="8854438" cy="1015663"/>
          </a:xfrm>
          <a:prstGeom prst="rect">
            <a:avLst/>
          </a:prstGeom>
          <a:noFill/>
        </p:spPr>
        <p:txBody>
          <a:bodyPr wrap="square" rtlCol="0">
            <a:spAutoFit/>
          </a:bodyPr>
          <a:lstStyle/>
          <a:p>
            <a:pPr algn="ctr"/>
            <a:r>
              <a:rPr lang="en-US" sz="6000" dirty="0" smtClean="0"/>
              <a:t>Reference Topics?</a:t>
            </a:r>
            <a:endParaRPr lang="en-US" sz="6000" dirty="0"/>
          </a:p>
        </p:txBody>
      </p:sp>
    </p:spTree>
    <p:extLst>
      <p:ext uri="{BB962C8B-B14F-4D97-AF65-F5344CB8AC3E}">
        <p14:creationId xmlns:p14="http://schemas.microsoft.com/office/powerpoint/2010/main" val="153682860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041"/>
            <a:ext cx="8229600" cy="1039091"/>
          </a:xfrm>
        </p:spPr>
        <p:txBody>
          <a:bodyPr/>
          <a:lstStyle/>
          <a:p>
            <a:r>
              <a:rPr lang="en-US" b="1" dirty="0" smtClean="0"/>
              <a:t>We’re listening!</a:t>
            </a:r>
            <a:endParaRPr lang="en-US" b="1" dirty="0"/>
          </a:p>
        </p:txBody>
      </p:sp>
      <p:pic>
        <p:nvPicPr>
          <p:cNvPr id="6" name="Picture 5"/>
          <p:cNvPicPr>
            <a:picLocks noChangeAspect="1"/>
          </p:cNvPicPr>
          <p:nvPr/>
        </p:nvPicPr>
        <p:blipFill>
          <a:blip r:embed="rId2"/>
          <a:stretch>
            <a:fillRect/>
          </a:stretch>
        </p:blipFill>
        <p:spPr>
          <a:xfrm>
            <a:off x="928953" y="1877896"/>
            <a:ext cx="7331546" cy="3977243"/>
          </a:xfrm>
          <a:prstGeom prst="rect">
            <a:avLst/>
          </a:prstGeom>
        </p:spPr>
      </p:pic>
    </p:spTree>
    <p:extLst>
      <p:ext uri="{BB962C8B-B14F-4D97-AF65-F5344CB8AC3E}">
        <p14:creationId xmlns:p14="http://schemas.microsoft.com/office/powerpoint/2010/main" val="338247797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40217" y="2489322"/>
            <a:ext cx="5602987" cy="3039528"/>
          </a:xfrm>
          <a:prstGeom prst="rect">
            <a:avLst/>
          </a:prstGeom>
        </p:spPr>
      </p:pic>
      <p:sp>
        <p:nvSpPr>
          <p:cNvPr id="3" name="TextBox 2"/>
          <p:cNvSpPr txBox="1"/>
          <p:nvPr/>
        </p:nvSpPr>
        <p:spPr>
          <a:xfrm>
            <a:off x="1587" y="1871276"/>
            <a:ext cx="9142413" cy="4401205"/>
          </a:xfrm>
          <a:prstGeom prst="rect">
            <a:avLst/>
          </a:prstGeom>
          <a:noFill/>
        </p:spPr>
        <p:txBody>
          <a:bodyPr wrap="square" rtlCol="0">
            <a:spAutoFit/>
          </a:bodyPr>
          <a:lstStyle/>
          <a:p>
            <a:pPr algn="ctr"/>
            <a:r>
              <a:rPr lang="en-US" sz="4000" dirty="0" smtClean="0"/>
              <a:t>Paper copy in your seat </a:t>
            </a:r>
          </a:p>
          <a:p>
            <a:pPr algn="ctr"/>
            <a:endParaRPr lang="en-US" sz="3000" b="1" dirty="0" smtClean="0"/>
          </a:p>
          <a:p>
            <a:pPr algn="ctr"/>
            <a:endParaRPr lang="en-US" sz="3000" b="1" dirty="0" smtClean="0"/>
          </a:p>
          <a:p>
            <a:pPr algn="ctr"/>
            <a:r>
              <a:rPr lang="en-US" sz="4000" b="1" dirty="0" smtClean="0"/>
              <a:t>OR</a:t>
            </a:r>
            <a:endParaRPr lang="en-US" sz="4000" dirty="0" smtClean="0"/>
          </a:p>
          <a:p>
            <a:pPr algn="ctr"/>
            <a:endParaRPr lang="en-US" sz="4500" dirty="0" smtClean="0"/>
          </a:p>
          <a:p>
            <a:pPr algn="ctr"/>
            <a:endParaRPr lang="en-US" sz="4500" dirty="0"/>
          </a:p>
          <a:p>
            <a:pPr algn="ctr"/>
            <a:r>
              <a:rPr lang="en-US" sz="4000" dirty="0" err="1" smtClean="0"/>
              <a:t>presidentialcollections.org</a:t>
            </a:r>
            <a:endParaRPr lang="en-US" sz="4000" dirty="0"/>
          </a:p>
        </p:txBody>
      </p:sp>
      <p:sp>
        <p:nvSpPr>
          <p:cNvPr id="4" name="Title 1"/>
          <p:cNvSpPr txBox="1">
            <a:spLocks/>
          </p:cNvSpPr>
          <p:nvPr/>
        </p:nvSpPr>
        <p:spPr>
          <a:xfrm>
            <a:off x="1587" y="902733"/>
            <a:ext cx="9142413" cy="103909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Take the survey!</a:t>
            </a:r>
            <a:endParaRPr lang="en-US" b="1" dirty="0"/>
          </a:p>
        </p:txBody>
      </p:sp>
    </p:spTree>
    <p:extLst>
      <p:ext uri="{BB962C8B-B14F-4D97-AF65-F5344CB8AC3E}">
        <p14:creationId xmlns:p14="http://schemas.microsoft.com/office/powerpoint/2010/main" val="102332567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a:t>
            </a:r>
            <a:endParaRPr lang="en-US" dirty="0"/>
          </a:p>
        </p:txBody>
      </p:sp>
      <p:pic>
        <p:nvPicPr>
          <p:cNvPr id="4" name="Content Placeholder 3" descr="segway.jpg"/>
          <p:cNvPicPr>
            <a:picLocks noGrp="1" noChangeAspect="1"/>
          </p:cNvPicPr>
          <p:nvPr>
            <p:ph idx="1"/>
          </p:nvPr>
        </p:nvPicPr>
        <p:blipFill>
          <a:blip r:embed="rId3">
            <a:extLst>
              <a:ext uri="{28A0092B-C50C-407E-A947-70E740481C1C}">
                <a14:useLocalDpi xmlns:a14="http://schemas.microsoft.com/office/drawing/2010/main" val="0"/>
              </a:ext>
            </a:extLst>
          </a:blip>
          <a:srcRect l="-25939" r="-25939"/>
          <a:stretch>
            <a:fillRect/>
          </a:stretch>
        </p:blipFill>
        <p:spPr>
          <a:xfrm>
            <a:off x="457200" y="1588105"/>
            <a:ext cx="4657913" cy="4525963"/>
          </a:xfrm>
        </p:spPr>
      </p:pic>
      <p:sp>
        <p:nvSpPr>
          <p:cNvPr id="3" name="TextBox 2"/>
          <p:cNvSpPr txBox="1"/>
          <p:nvPr/>
        </p:nvSpPr>
        <p:spPr>
          <a:xfrm>
            <a:off x="5326773" y="3456926"/>
            <a:ext cx="1998113" cy="461665"/>
          </a:xfrm>
          <a:prstGeom prst="rect">
            <a:avLst/>
          </a:prstGeom>
          <a:noFill/>
        </p:spPr>
        <p:txBody>
          <a:bodyPr wrap="none" rtlCol="0">
            <a:spAutoFit/>
          </a:bodyPr>
          <a:lstStyle/>
          <a:p>
            <a:r>
              <a:rPr lang="en-US" sz="2400" dirty="0" smtClean="0"/>
              <a:t>Michael Greco</a:t>
            </a:r>
            <a:endParaRPr lang="en-US" sz="2400" dirty="0"/>
          </a:p>
        </p:txBody>
      </p:sp>
    </p:spTree>
    <p:extLst>
      <p:ext uri="{BB962C8B-B14F-4D97-AF65-F5344CB8AC3E}">
        <p14:creationId xmlns:p14="http://schemas.microsoft.com/office/powerpoint/2010/main" val="56103426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r>
              <a:rPr lang="en-US" dirty="0" smtClean="0"/>
              <a:t>A Rising Tide Lifts All Boats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mdg4u\Desktop\a_rising_tide_lifts_all_boats.jpg"/>
          <p:cNvPicPr>
            <a:picLocks noChangeAspect="1" noChangeArrowheads="1"/>
          </p:cNvPicPr>
          <p:nvPr/>
        </p:nvPicPr>
        <p:blipFill>
          <a:blip r:embed="rId2"/>
          <a:srcRect/>
          <a:stretch>
            <a:fillRect/>
          </a:stretch>
        </p:blipFill>
        <p:spPr bwMode="auto">
          <a:xfrm>
            <a:off x="1842280" y="2013416"/>
            <a:ext cx="5459441" cy="4114800"/>
          </a:xfrm>
          <a:prstGeom prst="rect">
            <a:avLst/>
          </a:prstGeom>
          <a:noFill/>
        </p:spPr>
      </p:pic>
    </p:spTree>
    <p:extLst>
      <p:ext uri="{BB962C8B-B14F-4D97-AF65-F5344CB8AC3E}">
        <p14:creationId xmlns:p14="http://schemas.microsoft.com/office/powerpoint/2010/main" val="40465137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108" y="846138"/>
            <a:ext cx="8475785" cy="1143000"/>
          </a:xfrm>
        </p:spPr>
        <p:txBody>
          <a:bodyPr>
            <a:normAutofit fontScale="90000"/>
          </a:bodyPr>
          <a:lstStyle/>
          <a:p>
            <a:r>
              <a:rPr lang="en-US" dirty="0" smtClean="0"/>
              <a:t>I am not just the President, I am a client</a:t>
            </a:r>
            <a:endParaRPr lang="en-US" dirty="0"/>
          </a:p>
        </p:txBody>
      </p:sp>
      <p:sp>
        <p:nvSpPr>
          <p:cNvPr id="3" name="Content Placeholder 2"/>
          <p:cNvSpPr>
            <a:spLocks noGrp="1"/>
          </p:cNvSpPr>
          <p:nvPr>
            <p:ph idx="1"/>
          </p:nvPr>
        </p:nvSpPr>
        <p:spPr/>
        <p:txBody>
          <a:bodyPr/>
          <a:lstStyle/>
          <a:p>
            <a:endParaRPr lang="en-US" dirty="0"/>
          </a:p>
        </p:txBody>
      </p:sp>
      <p:pic>
        <p:nvPicPr>
          <p:cNvPr id="4" name="Picture 2" descr="C:\Users\mdg4u\Desktop\hairclub.jpg"/>
          <p:cNvPicPr>
            <a:picLocks noChangeAspect="1" noChangeArrowheads="1"/>
          </p:cNvPicPr>
          <p:nvPr/>
        </p:nvPicPr>
        <p:blipFill>
          <a:blip r:embed="rId2"/>
          <a:srcRect/>
          <a:stretch>
            <a:fillRect/>
          </a:stretch>
        </p:blipFill>
        <p:spPr bwMode="auto">
          <a:xfrm>
            <a:off x="914400" y="2009200"/>
            <a:ext cx="7315200" cy="4114800"/>
          </a:xfrm>
          <a:prstGeom prst="rect">
            <a:avLst/>
          </a:prstGeom>
          <a:noFill/>
        </p:spPr>
      </p:pic>
    </p:spTree>
    <p:extLst>
      <p:ext uri="{BB962C8B-B14F-4D97-AF65-F5344CB8AC3E}">
        <p14:creationId xmlns:p14="http://schemas.microsoft.com/office/powerpoint/2010/main" val="4497010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4-05-21 at 5.09.56 PM.png"/>
          <p:cNvPicPr>
            <a:picLocks noGrp="1" noChangeAspect="1"/>
          </p:cNvPicPr>
          <p:nvPr>
            <p:ph idx="1"/>
          </p:nvPr>
        </p:nvPicPr>
        <p:blipFill>
          <a:blip r:embed="rId2">
            <a:extLst>
              <a:ext uri="{28A0092B-C50C-407E-A947-70E740481C1C}">
                <a14:useLocalDpi xmlns:a14="http://schemas.microsoft.com/office/drawing/2010/main" val="0"/>
              </a:ext>
            </a:extLst>
          </a:blip>
          <a:srcRect l="300" r="300"/>
          <a:stretch>
            <a:fillRect/>
          </a:stretch>
        </p:blipFill>
        <p:spPr/>
      </p:pic>
    </p:spTree>
    <p:extLst>
      <p:ext uri="{BB962C8B-B14F-4D97-AF65-F5344CB8AC3E}">
        <p14:creationId xmlns:p14="http://schemas.microsoft.com/office/powerpoint/2010/main" val="205016346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sz="6000" dirty="0" smtClean="0"/>
              <a:t>It’s free!!!</a:t>
            </a:r>
          </a:p>
          <a:p>
            <a:pPr algn="ctr">
              <a:buNone/>
            </a:pPr>
            <a:endParaRPr lang="en-US" sz="6000" dirty="0"/>
          </a:p>
        </p:txBody>
      </p:sp>
    </p:spTree>
    <p:extLst>
      <p:ext uri="{BB962C8B-B14F-4D97-AF65-F5344CB8AC3E}">
        <p14:creationId xmlns:p14="http://schemas.microsoft.com/office/powerpoint/2010/main" val="175762723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rmAutofit/>
          </a:bodyPr>
          <a:lstStyle/>
          <a:p>
            <a:r>
              <a:rPr lang="en-US" dirty="0" smtClean="0"/>
              <a:t>Not free like beer….</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C:\Users\mdg4u\Desktop\billybeer.jpg"/>
          <p:cNvPicPr>
            <a:picLocks noChangeAspect="1" noChangeArrowheads="1"/>
          </p:cNvPicPr>
          <p:nvPr/>
        </p:nvPicPr>
        <p:blipFill>
          <a:blip r:embed="rId2"/>
          <a:srcRect l="8120" t="2458" r="12927" b="709"/>
          <a:stretch>
            <a:fillRect/>
          </a:stretch>
        </p:blipFill>
        <p:spPr bwMode="auto">
          <a:xfrm>
            <a:off x="3313891" y="1997930"/>
            <a:ext cx="2516218" cy="4114800"/>
          </a:xfrm>
          <a:prstGeom prst="rect">
            <a:avLst/>
          </a:prstGeom>
          <a:noFill/>
        </p:spPr>
      </p:pic>
    </p:spTree>
    <p:extLst>
      <p:ext uri="{BB962C8B-B14F-4D97-AF65-F5344CB8AC3E}">
        <p14:creationId xmlns:p14="http://schemas.microsoft.com/office/powerpoint/2010/main" val="27774114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rmAutofit/>
          </a:bodyPr>
          <a:lstStyle/>
          <a:p>
            <a:r>
              <a:rPr lang="en-US" dirty="0" smtClean="0"/>
              <a:t>…It’s free like kittens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C:\Users\mdg4u\Desktop\kitten-bouquet-big.jpg"/>
          <p:cNvPicPr>
            <a:picLocks noChangeAspect="1" noChangeArrowheads="1"/>
          </p:cNvPicPr>
          <p:nvPr/>
        </p:nvPicPr>
        <p:blipFill>
          <a:blip r:embed="rId2"/>
          <a:srcRect/>
          <a:stretch>
            <a:fillRect/>
          </a:stretch>
        </p:blipFill>
        <p:spPr bwMode="auto">
          <a:xfrm>
            <a:off x="1830782" y="2000408"/>
            <a:ext cx="5482436" cy="4114800"/>
          </a:xfrm>
          <a:prstGeom prst="rect">
            <a:avLst/>
          </a:prstGeom>
          <a:noFill/>
        </p:spPr>
      </p:pic>
    </p:spTree>
    <p:extLst>
      <p:ext uri="{BB962C8B-B14F-4D97-AF65-F5344CB8AC3E}">
        <p14:creationId xmlns:p14="http://schemas.microsoft.com/office/powerpoint/2010/main" val="15125697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rmAutofit/>
          </a:bodyPr>
          <a:lstStyle/>
          <a:p>
            <a:r>
              <a:rPr lang="en-US" dirty="0" smtClean="0"/>
              <a:t>Care &amp; Feeding</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C:\Users\mdg4u\Desktop\Japanese_litter_box.jpg"/>
          <p:cNvPicPr>
            <a:picLocks noChangeAspect="1" noChangeArrowheads="1"/>
          </p:cNvPicPr>
          <p:nvPr/>
        </p:nvPicPr>
        <p:blipFill>
          <a:blip r:embed="rId2"/>
          <a:srcRect/>
          <a:stretch>
            <a:fillRect/>
          </a:stretch>
        </p:blipFill>
        <p:spPr bwMode="auto">
          <a:xfrm>
            <a:off x="527520" y="2443768"/>
            <a:ext cx="3786309" cy="2514600"/>
          </a:xfrm>
          <a:prstGeom prst="rect">
            <a:avLst/>
          </a:prstGeom>
          <a:noFill/>
        </p:spPr>
      </p:pic>
      <p:pic>
        <p:nvPicPr>
          <p:cNvPr id="4099" name="Picture 3" descr="C:\Users\mdg4u\Desktop\raw-cat-food-pet-food-shutterstock_90924467_0.jpg"/>
          <p:cNvPicPr>
            <a:picLocks noChangeAspect="1" noChangeArrowheads="1"/>
          </p:cNvPicPr>
          <p:nvPr/>
        </p:nvPicPr>
        <p:blipFill>
          <a:blip r:embed="rId3"/>
          <a:srcRect/>
          <a:stretch>
            <a:fillRect/>
          </a:stretch>
        </p:blipFill>
        <p:spPr bwMode="auto">
          <a:xfrm>
            <a:off x="4790585" y="2452560"/>
            <a:ext cx="3836792" cy="2514600"/>
          </a:xfrm>
          <a:prstGeom prst="rect">
            <a:avLst/>
          </a:prstGeom>
          <a:noFill/>
        </p:spPr>
      </p:pic>
    </p:spTree>
    <p:extLst>
      <p:ext uri="{BB962C8B-B14F-4D97-AF65-F5344CB8AC3E}">
        <p14:creationId xmlns:p14="http://schemas.microsoft.com/office/powerpoint/2010/main" val="265887642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sz="6000" dirty="0" smtClean="0"/>
              <a:t>We are here to help.</a:t>
            </a:r>
          </a:p>
          <a:p>
            <a:pPr algn="ctr">
              <a:buNone/>
            </a:pPr>
            <a:endParaRPr lang="en-US" sz="6000" dirty="0"/>
          </a:p>
        </p:txBody>
      </p:sp>
    </p:spTree>
    <p:extLst>
      <p:ext uri="{BB962C8B-B14F-4D97-AF65-F5344CB8AC3E}">
        <p14:creationId xmlns:p14="http://schemas.microsoft.com/office/powerpoint/2010/main" val="328021868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sz="6000" dirty="0" smtClean="0"/>
              <a:t>We </a:t>
            </a:r>
            <a:r>
              <a:rPr lang="en-US" sz="6000" smtClean="0"/>
              <a:t>won’t </a:t>
            </a:r>
            <a:r>
              <a:rPr lang="en-US" sz="6000" smtClean="0"/>
              <a:t>steal your </a:t>
            </a:r>
            <a:r>
              <a:rPr lang="en-US" sz="6000" dirty="0" smtClean="0"/>
              <a:t>stuff.</a:t>
            </a:r>
          </a:p>
          <a:p>
            <a:pPr algn="ctr">
              <a:buNone/>
            </a:pPr>
            <a:endParaRPr lang="en-US" sz="6000" dirty="0"/>
          </a:p>
        </p:txBody>
      </p:sp>
    </p:spTree>
    <p:extLst>
      <p:ext uri="{BB962C8B-B14F-4D97-AF65-F5344CB8AC3E}">
        <p14:creationId xmlns:p14="http://schemas.microsoft.com/office/powerpoint/2010/main" val="227512243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sz="6000" dirty="0" smtClean="0"/>
              <a:t>Questions?</a:t>
            </a:r>
          </a:p>
          <a:p>
            <a:pPr algn="ctr">
              <a:buNone/>
            </a:pPr>
            <a:endParaRPr lang="en-US" sz="6000" dirty="0"/>
          </a:p>
        </p:txBody>
      </p:sp>
    </p:spTree>
    <p:extLst>
      <p:ext uri="{BB962C8B-B14F-4D97-AF65-F5344CB8AC3E}">
        <p14:creationId xmlns:p14="http://schemas.microsoft.com/office/powerpoint/2010/main" val="39450788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search.jpg"/>
          <p:cNvPicPr>
            <a:picLocks noGrp="1" noChangeAspect="1"/>
          </p:cNvPicPr>
          <p:nvPr>
            <p:ph idx="1"/>
          </p:nvPr>
        </p:nvPicPr>
        <p:blipFill>
          <a:blip r:embed="rId2">
            <a:extLst>
              <a:ext uri="{28A0092B-C50C-407E-A947-70E740481C1C}">
                <a14:useLocalDpi xmlns:a14="http://schemas.microsoft.com/office/drawing/2010/main" val="0"/>
              </a:ext>
            </a:extLst>
          </a:blip>
          <a:srcRect l="-9328" r="-9328"/>
          <a:stretch>
            <a:fillRect/>
          </a:stretch>
        </p:blipFill>
        <p:spPr>
          <a:xfrm>
            <a:off x="457200" y="1175826"/>
            <a:ext cx="8229600" cy="4950338"/>
          </a:xfrm>
        </p:spPr>
      </p:pic>
    </p:spTree>
    <p:extLst>
      <p:ext uri="{BB962C8B-B14F-4D97-AF65-F5344CB8AC3E}">
        <p14:creationId xmlns:p14="http://schemas.microsoft.com/office/powerpoint/2010/main" val="13136056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confused-girl1.jpg"/>
          <p:cNvPicPr>
            <a:picLocks noGrp="1" noChangeAspect="1"/>
          </p:cNvPicPr>
          <p:nvPr>
            <p:ph idx="1"/>
          </p:nvPr>
        </p:nvPicPr>
        <p:blipFill>
          <a:blip r:embed="rId2">
            <a:extLst>
              <a:ext uri="{28A0092B-C50C-407E-A947-70E740481C1C}">
                <a14:useLocalDpi xmlns:a14="http://schemas.microsoft.com/office/drawing/2010/main" val="0"/>
              </a:ext>
            </a:extLst>
          </a:blip>
          <a:srcRect l="-38369" r="-38369"/>
          <a:stretch>
            <a:fillRect/>
          </a:stretch>
        </p:blipFill>
        <p:spPr>
          <a:xfrm>
            <a:off x="457200" y="1469782"/>
            <a:ext cx="8229600" cy="4656382"/>
          </a:xfrm>
        </p:spPr>
      </p:pic>
    </p:spTree>
    <p:extLst>
      <p:ext uri="{BB962C8B-B14F-4D97-AF65-F5344CB8AC3E}">
        <p14:creationId xmlns:p14="http://schemas.microsoft.com/office/powerpoint/2010/main" val="10987438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ireframes-IML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wireframes-IMLS.thmx</Template>
  <TotalTime>1996</TotalTime>
  <Words>2316</Words>
  <Application>Microsoft Macintosh PowerPoint</Application>
  <PresentationFormat>On-screen Show (4:3)</PresentationFormat>
  <Paragraphs>249</Paragraphs>
  <Slides>76</Slides>
  <Notes>18</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wireframes-IMLS</vt:lpstr>
      <vt:lpstr>Connecting Presidential Collections </vt:lpstr>
      <vt:lpstr>   </vt:lpstr>
      <vt:lpstr>PowerPoint Presentation</vt:lpstr>
      <vt:lpstr>           presidentialcollections.org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How are we doing this?</vt:lpstr>
      <vt:lpstr>What we’re doing</vt:lpstr>
      <vt:lpstr>The Technology</vt:lpstr>
      <vt:lpstr>The Technology</vt:lpstr>
      <vt:lpstr>The Technology</vt:lpstr>
      <vt:lpstr>The Technology</vt:lpstr>
      <vt:lpstr>The Technology</vt:lpstr>
      <vt:lpstr>The Technology</vt:lpstr>
      <vt:lpstr>PowerPoint Presentation</vt:lpstr>
      <vt:lpstr>       Smoothing rough edges</vt:lpstr>
      <vt:lpstr>       Smoothing rough edges</vt:lpstr>
      <vt:lpstr>       Smoothing rough edges</vt:lpstr>
      <vt:lpstr>       Smoothing rough edges</vt:lpstr>
      <vt:lpstr>Demo!</vt:lpstr>
      <vt:lpstr>      Be sociable, share!</vt:lpstr>
      <vt:lpstr>        </vt:lpstr>
      <vt:lpstr>PowerPoint Presentation</vt:lpstr>
      <vt:lpstr>Metadata</vt:lpstr>
      <vt:lpstr>PowerPoint Presentation</vt:lpstr>
      <vt:lpstr>Metadata</vt:lpstr>
      <vt:lpstr>Required Metadata</vt:lpstr>
      <vt:lpstr>XML: Dublin Core (OAI)</vt:lpstr>
      <vt:lpstr>CSV</vt:lpstr>
      <vt:lpstr>Excel</vt:lpstr>
      <vt:lpstr>PowerPoint Presentation</vt:lpstr>
      <vt:lpstr>“Format”</vt:lpstr>
      <vt:lpstr>All types of “format” field content </vt:lpstr>
      <vt:lpstr>PowerPoint Presentation</vt:lpstr>
      <vt:lpstr>PowerPoint Presentation</vt:lpstr>
      <vt:lpstr>XSLT</vt:lpstr>
      <vt:lpstr>Manual Cleanup</vt:lpstr>
      <vt:lpstr>Smoothing rough edges</vt:lpstr>
      <vt:lpstr>PowerPoint Presentation</vt:lpstr>
      <vt:lpstr>We’re here  to make you look good.</vt:lpstr>
      <vt:lpstr>PowerPoint Presentation</vt:lpstr>
      <vt:lpstr>Ideal partners have…</vt:lpstr>
      <vt:lpstr>PowerPoint Presentation</vt:lpstr>
      <vt:lpstr>I want to be a partner! But…</vt:lpstr>
      <vt:lpstr>Educational Materials</vt:lpstr>
      <vt:lpstr>PowerPoint Presentation</vt:lpstr>
      <vt:lpstr>Goals:</vt:lpstr>
      <vt:lpstr>A rising tide  raises all boats.</vt:lpstr>
      <vt:lpstr>PowerPoint Presentation</vt:lpstr>
      <vt:lpstr>PowerPoint Presentation</vt:lpstr>
      <vt:lpstr>We’re listening!</vt:lpstr>
      <vt:lpstr>PowerPoint Presentation</vt:lpstr>
      <vt:lpstr>        </vt:lpstr>
      <vt:lpstr>A Rising Tide Lifts All Boats</vt:lpstr>
      <vt:lpstr>I am not just the President, I am a client</vt:lpstr>
      <vt:lpstr>PowerPoint Presentation</vt:lpstr>
      <vt:lpstr>Not free like beer….</vt:lpstr>
      <vt:lpstr>…It’s free like kittens</vt:lpstr>
      <vt:lpstr>Care &amp; Feeding</vt:lpstr>
      <vt:lpstr>PowerPoint Presentation</vt:lpstr>
      <vt:lpstr>PowerPoint Presentation</vt:lpstr>
      <vt:lpstr>PowerPoint Presentation</vt:lpstr>
    </vt:vector>
  </TitlesOfParts>
  <Company>University of Virginia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Reichert</dc:creator>
  <cp:lastModifiedBy>Matthew Stephens</cp:lastModifiedBy>
  <cp:revision>61</cp:revision>
  <dcterms:created xsi:type="dcterms:W3CDTF">2014-05-21T21:13:13Z</dcterms:created>
  <dcterms:modified xsi:type="dcterms:W3CDTF">2014-05-30T18:48:17Z</dcterms:modified>
</cp:coreProperties>
</file>